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7" r:id="rId3"/>
    <p:sldId id="260" r:id="rId4"/>
    <p:sldId id="259" r:id="rId5"/>
    <p:sldId id="266" r:id="rId6"/>
    <p:sldId id="264" r:id="rId7"/>
    <p:sldId id="268" r:id="rId8"/>
    <p:sldId id="269" r:id="rId9"/>
    <p:sldId id="270" r:id="rId10"/>
    <p:sldId id="271" r:id="rId11"/>
    <p:sldId id="274" r:id="rId12"/>
    <p:sldId id="275" r:id="rId13"/>
    <p:sldId id="276" r:id="rId14"/>
    <p:sldId id="273" r:id="rId15"/>
    <p:sldId id="278" r:id="rId16"/>
    <p:sldId id="279" r:id="rId17"/>
    <p:sldId id="277" r:id="rId18"/>
    <p:sldId id="258" r:id="rId1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02B"/>
    <a:srgbClr val="0B6937"/>
    <a:srgbClr val="701E5C"/>
    <a:srgbClr val="8CC63E"/>
    <a:srgbClr val="1B9A7F"/>
    <a:srgbClr val="0D7672"/>
    <a:srgbClr val="EF414D"/>
    <a:srgbClr val="42B649"/>
    <a:srgbClr val="33BDAA"/>
    <a:srgbClr val="329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60" autoAdjust="0"/>
    <p:restoredTop sz="94660"/>
  </p:normalViewPr>
  <p:slideViewPr>
    <p:cSldViewPr snapToGrid="0">
      <p:cViewPr varScale="1">
        <p:scale>
          <a:sx n="72" d="100"/>
          <a:sy n="72"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9/10/2022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4258290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9/10/2022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1589456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9/10/2022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188224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305B7C0D-635D-4C73-A724-43B4BE33A87F}" type="datetimeFigureOut">
              <a:rPr lang="es-CO" smtClean="0"/>
              <a:t>9/10/2022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2827974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305B7C0D-635D-4C73-A724-43B4BE33A87F}" type="datetimeFigureOut">
              <a:rPr lang="es-CO" smtClean="0"/>
              <a:t>9/10/2022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49054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305B7C0D-635D-4C73-A724-43B4BE33A87F}" type="datetimeFigureOut">
              <a:rPr lang="es-CO" smtClean="0"/>
              <a:t>9/10/2022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55696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305B7C0D-635D-4C73-A724-43B4BE33A87F}" type="datetimeFigureOut">
              <a:rPr lang="es-CO" smtClean="0"/>
              <a:t>9/10/2022</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1437114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305B7C0D-635D-4C73-A724-43B4BE33A87F}" type="datetimeFigureOut">
              <a:rPr lang="es-CO" smtClean="0"/>
              <a:t>9/10/2022</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2078014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05B7C0D-635D-4C73-A724-43B4BE33A87F}" type="datetimeFigureOut">
              <a:rPr lang="es-CO" smtClean="0"/>
              <a:t>9/10/2022</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36681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05B7C0D-635D-4C73-A724-43B4BE33A87F}" type="datetimeFigureOut">
              <a:rPr lang="es-CO" smtClean="0"/>
              <a:t>9/10/2022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385746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305B7C0D-635D-4C73-A724-43B4BE33A87F}" type="datetimeFigureOut">
              <a:rPr lang="es-CO" smtClean="0"/>
              <a:t>9/10/2022</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140AAF6D-CF2C-47BB-B643-08B36E275F68}" type="slidenum">
              <a:rPr lang="es-CO" smtClean="0"/>
              <a:t>‹Nº›</a:t>
            </a:fld>
            <a:endParaRPr lang="es-CO"/>
          </a:p>
        </p:txBody>
      </p:sp>
    </p:spTree>
    <p:extLst>
      <p:ext uri="{BB962C8B-B14F-4D97-AF65-F5344CB8AC3E}">
        <p14:creationId xmlns:p14="http://schemas.microsoft.com/office/powerpoint/2010/main" val="2941972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B7C0D-635D-4C73-A724-43B4BE33A87F}" type="datetimeFigureOut">
              <a:rPr lang="es-CO" smtClean="0"/>
              <a:t>9/10/2022</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0AAF6D-CF2C-47BB-B643-08B36E275F68}" type="slidenum">
              <a:rPr lang="es-CO" smtClean="0"/>
              <a:t>‹Nº›</a:t>
            </a:fld>
            <a:endParaRPr lang="es-CO"/>
          </a:p>
        </p:txBody>
      </p:sp>
    </p:spTree>
    <p:extLst>
      <p:ext uri="{BB962C8B-B14F-4D97-AF65-F5344CB8AC3E}">
        <p14:creationId xmlns:p14="http://schemas.microsoft.com/office/powerpoint/2010/main" val="3254037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0" y="0"/>
            <a:ext cx="12192000" cy="6858000"/>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F3BA7AC0-F356-4CC0-8D0C-053161F0A7F3}"/>
              </a:ext>
            </a:extLst>
          </p:cNvPr>
          <p:cNvSpPr/>
          <p:nvPr/>
        </p:nvSpPr>
        <p:spPr>
          <a:xfrm>
            <a:off x="0" y="2362201"/>
            <a:ext cx="12180888" cy="2133598"/>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Título 1">
            <a:extLst>
              <a:ext uri="{FF2B5EF4-FFF2-40B4-BE49-F238E27FC236}">
                <a16:creationId xmlns:a16="http://schemas.microsoft.com/office/drawing/2014/main" id="{44FB2239-79C4-4242-94AC-E5CFA35EF966}"/>
              </a:ext>
            </a:extLst>
          </p:cNvPr>
          <p:cNvSpPr txBox="1">
            <a:spLocks/>
          </p:cNvSpPr>
          <p:nvPr/>
        </p:nvSpPr>
        <p:spPr>
          <a:xfrm>
            <a:off x="1367418" y="2590801"/>
            <a:ext cx="5875089" cy="1533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latin typeface="Roboto Slab" pitchFamily="2" charset="0"/>
                <a:ea typeface="Roboto Slab" pitchFamily="2" charset="0"/>
              </a:rPr>
              <a:t>Informe práctica 7</a:t>
            </a:r>
          </a:p>
          <a:p>
            <a:r>
              <a:rPr lang="es-ES" sz="2000" b="1" dirty="0">
                <a:solidFill>
                  <a:schemeClr val="bg1"/>
                </a:solidFill>
                <a:latin typeface="Roboto Slab" pitchFamily="2" charset="0"/>
                <a:ea typeface="Roboto Slab" pitchFamily="2" charset="0"/>
              </a:rPr>
              <a:t>Luis Fernando Torres  </a:t>
            </a:r>
          </a:p>
          <a:p>
            <a:r>
              <a:rPr lang="es-ES" sz="2000" b="1" dirty="0">
                <a:solidFill>
                  <a:schemeClr val="bg1"/>
                </a:solidFill>
                <a:latin typeface="Roboto Slab" pitchFamily="2" charset="0"/>
                <a:ea typeface="Roboto Slab" pitchFamily="2" charset="0"/>
              </a:rPr>
              <a:t>Andrés Felipe Rodríguez</a:t>
            </a:r>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14411" y="2789576"/>
            <a:ext cx="3522904" cy="1106366"/>
          </a:xfrm>
          <a:prstGeom prst="rect">
            <a:avLst/>
          </a:prstGeom>
        </p:spPr>
      </p:pic>
    </p:spTree>
    <p:extLst>
      <p:ext uri="{BB962C8B-B14F-4D97-AF65-F5344CB8AC3E}">
        <p14:creationId xmlns:p14="http://schemas.microsoft.com/office/powerpoint/2010/main" val="764384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440112" y="218707"/>
            <a:ext cx="6929347" cy="852426"/>
          </a:xfrm>
        </p:spPr>
        <p:txBody>
          <a:bodyPr anchor="ctr">
            <a:normAutofit/>
          </a:bodyPr>
          <a:lstStyle/>
          <a:p>
            <a:pPr algn="l"/>
            <a:r>
              <a:rPr lang="es-ES" sz="3200" b="1" dirty="0">
                <a:solidFill>
                  <a:srgbClr val="0B6937"/>
                </a:solidFill>
                <a:latin typeface="Roboto Slab" pitchFamily="2" charset="0"/>
                <a:ea typeface="Roboto Slab" pitchFamily="2" charset="0"/>
              </a:rPr>
              <a:t>Montaje experimental </a:t>
            </a:r>
            <a:endParaRPr lang="es-CO" sz="3200" b="1" dirty="0">
              <a:solidFill>
                <a:srgbClr val="0B6937"/>
              </a:solidFill>
              <a:latin typeface="Roboto Slab" pitchFamily="2" charset="0"/>
              <a:ea typeface="Roboto Slab" pitchFamily="2" charset="0"/>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a:extLst>
              <a:ext uri="{FF2B5EF4-FFF2-40B4-BE49-F238E27FC236}">
                <a16:creationId xmlns:a16="http://schemas.microsoft.com/office/drawing/2014/main" id="{AF480993-672B-C15F-FBBF-A19ECC476F27}"/>
              </a:ext>
            </a:extLst>
          </p:cNvPr>
          <p:cNvPicPr>
            <a:picLocks noChangeAspect="1"/>
          </p:cNvPicPr>
          <p:nvPr/>
        </p:nvPicPr>
        <p:blipFill>
          <a:blip r:embed="rId3"/>
          <a:stretch>
            <a:fillRect/>
          </a:stretch>
        </p:blipFill>
        <p:spPr>
          <a:xfrm>
            <a:off x="1440112" y="1319005"/>
            <a:ext cx="5629275" cy="3371850"/>
          </a:xfrm>
          <a:prstGeom prst="rect">
            <a:avLst/>
          </a:prstGeom>
        </p:spPr>
      </p:pic>
      <p:sp>
        <p:nvSpPr>
          <p:cNvPr id="8" name="Subtítulo 2">
            <a:extLst>
              <a:ext uri="{FF2B5EF4-FFF2-40B4-BE49-F238E27FC236}">
                <a16:creationId xmlns:a16="http://schemas.microsoft.com/office/drawing/2014/main" id="{221B3B5C-25B4-FDB7-01B3-2A1C3C4D9C62}"/>
              </a:ext>
            </a:extLst>
          </p:cNvPr>
          <p:cNvSpPr txBox="1">
            <a:spLocks/>
          </p:cNvSpPr>
          <p:nvPr/>
        </p:nvSpPr>
        <p:spPr>
          <a:xfrm>
            <a:off x="7434471" y="1071132"/>
            <a:ext cx="4333460" cy="52103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s-ES" sz="2400" b="1" dirty="0">
              <a:solidFill>
                <a:srgbClr val="000000"/>
              </a:solidFill>
              <a:latin typeface="The Hand"/>
            </a:endParaRPr>
          </a:p>
          <a:p>
            <a:r>
              <a:rPr lang="es-ES" sz="2400" b="1" dirty="0">
                <a:solidFill>
                  <a:srgbClr val="000000"/>
                </a:solidFill>
                <a:latin typeface="The Hand"/>
              </a:rPr>
              <a:t>Voltaje DC Vcc = 12V</a:t>
            </a:r>
          </a:p>
          <a:p>
            <a:r>
              <a:rPr lang="es-ES" sz="2400" b="1" dirty="0">
                <a:solidFill>
                  <a:srgbClr val="000000"/>
                </a:solidFill>
                <a:latin typeface="The Hand"/>
              </a:rPr>
              <a:t>Voltaje AC con Frecuencia = 5KHz , </a:t>
            </a:r>
            <a:r>
              <a:rPr lang="es-ES" sz="2400" b="1" dirty="0" err="1">
                <a:solidFill>
                  <a:srgbClr val="000000"/>
                </a:solidFill>
                <a:latin typeface="The Hand"/>
              </a:rPr>
              <a:t>Vspp</a:t>
            </a:r>
            <a:r>
              <a:rPr lang="es-ES" sz="2400" b="1" dirty="0">
                <a:solidFill>
                  <a:srgbClr val="000000"/>
                </a:solidFill>
                <a:latin typeface="The Hand"/>
              </a:rPr>
              <a:t> = 200mV</a:t>
            </a:r>
          </a:p>
          <a:p>
            <a:r>
              <a:rPr lang="es-ES" sz="2400" b="1" dirty="0">
                <a:solidFill>
                  <a:srgbClr val="000000"/>
                </a:solidFill>
                <a:latin typeface="The Hand"/>
              </a:rPr>
              <a:t>VCC=20V</a:t>
            </a:r>
          </a:p>
          <a:p>
            <a:r>
              <a:rPr lang="es-ES" sz="2400" b="1" dirty="0">
                <a:solidFill>
                  <a:srgbClr val="000000"/>
                </a:solidFill>
                <a:latin typeface="The Hand"/>
              </a:rPr>
              <a:t>R1 = 3 </a:t>
            </a:r>
            <a:r>
              <a:rPr lang="es-ES" sz="2400" b="1" dirty="0" err="1">
                <a:solidFill>
                  <a:srgbClr val="000000"/>
                </a:solidFill>
                <a:latin typeface="The Hand"/>
              </a:rPr>
              <a:t>KOhms</a:t>
            </a:r>
            <a:endParaRPr lang="es-ES" sz="2400" b="1" dirty="0">
              <a:solidFill>
                <a:srgbClr val="000000"/>
              </a:solidFill>
              <a:latin typeface="The Hand"/>
            </a:endParaRPr>
          </a:p>
          <a:p>
            <a:r>
              <a:rPr lang="es-ES" sz="2400" b="1" dirty="0">
                <a:solidFill>
                  <a:srgbClr val="000000"/>
                </a:solidFill>
                <a:latin typeface="The Hand"/>
              </a:rPr>
              <a:t>R2 = 215 </a:t>
            </a:r>
            <a:r>
              <a:rPr lang="es-ES" sz="2400" b="1" dirty="0" err="1">
                <a:solidFill>
                  <a:srgbClr val="000000"/>
                </a:solidFill>
                <a:latin typeface="The Hand"/>
              </a:rPr>
              <a:t>Ohms</a:t>
            </a:r>
            <a:endParaRPr lang="es-ES" sz="2400" b="1" dirty="0">
              <a:solidFill>
                <a:srgbClr val="000000"/>
              </a:solidFill>
              <a:latin typeface="The Hand"/>
            </a:endParaRPr>
          </a:p>
          <a:p>
            <a:r>
              <a:rPr lang="es-ES" sz="2400" b="1" dirty="0">
                <a:solidFill>
                  <a:srgbClr val="000000"/>
                </a:solidFill>
                <a:latin typeface="The Hand"/>
              </a:rPr>
              <a:t>RC = 1 </a:t>
            </a:r>
            <a:r>
              <a:rPr lang="es-ES" sz="2400" b="1" dirty="0" err="1">
                <a:solidFill>
                  <a:srgbClr val="000000"/>
                </a:solidFill>
                <a:latin typeface="The Hand"/>
              </a:rPr>
              <a:t>KOhms</a:t>
            </a:r>
            <a:endParaRPr lang="es-ES" sz="2400" b="1" dirty="0">
              <a:solidFill>
                <a:srgbClr val="000000"/>
              </a:solidFill>
              <a:latin typeface="The Hand"/>
            </a:endParaRPr>
          </a:p>
          <a:p>
            <a:r>
              <a:rPr lang="es-ES" sz="2400" b="1" dirty="0">
                <a:solidFill>
                  <a:srgbClr val="000000"/>
                </a:solidFill>
                <a:latin typeface="The Hand"/>
              </a:rPr>
              <a:t>RE = 10 Ohms0mV</a:t>
            </a:r>
          </a:p>
          <a:p>
            <a:r>
              <a:rPr lang="fr-FR" sz="2400" b="1" dirty="0">
                <a:solidFill>
                  <a:srgbClr val="000000"/>
                </a:solidFill>
                <a:latin typeface="The Hand"/>
              </a:rPr>
              <a:t>RL = 47 KOhms.</a:t>
            </a:r>
          </a:p>
          <a:p>
            <a:r>
              <a:rPr lang="fr-FR" sz="2400" b="1" dirty="0">
                <a:solidFill>
                  <a:srgbClr val="000000"/>
                </a:solidFill>
                <a:latin typeface="The Hand"/>
              </a:rPr>
              <a:t>Ci = cout = 10uF.</a:t>
            </a:r>
          </a:p>
          <a:p>
            <a:r>
              <a:rPr lang="es-ES" sz="2400" b="1" dirty="0" err="1">
                <a:solidFill>
                  <a:srgbClr val="000000"/>
                </a:solidFill>
                <a:latin typeface="The Hand"/>
              </a:rPr>
              <a:t>Rs</a:t>
            </a:r>
            <a:r>
              <a:rPr lang="es-ES" sz="2400" b="1" dirty="0">
                <a:solidFill>
                  <a:srgbClr val="000000"/>
                </a:solidFill>
                <a:latin typeface="The Hand"/>
              </a:rPr>
              <a:t> = 50 </a:t>
            </a:r>
            <a:r>
              <a:rPr lang="es-ES" sz="2400" b="1" dirty="0" err="1">
                <a:solidFill>
                  <a:srgbClr val="000000"/>
                </a:solidFill>
                <a:latin typeface="The Hand"/>
              </a:rPr>
              <a:t>Ohms</a:t>
            </a:r>
            <a:r>
              <a:rPr lang="es-ES" sz="2400" b="1" dirty="0">
                <a:solidFill>
                  <a:srgbClr val="000000"/>
                </a:solidFill>
                <a:latin typeface="The Hand"/>
              </a:rPr>
              <a:t>.</a:t>
            </a:r>
          </a:p>
          <a:p>
            <a:pPr marL="0" indent="0">
              <a:buFont typeface="Arial" panose="020B0604020202020204" pitchFamily="34" charset="0"/>
              <a:buNone/>
            </a:pPr>
            <a:endParaRPr lang="es-CO" sz="2400" b="1" dirty="0">
              <a:solidFill>
                <a:srgbClr val="000000"/>
              </a:solidFill>
              <a:latin typeface="The Hand"/>
            </a:endParaRPr>
          </a:p>
        </p:txBody>
      </p:sp>
    </p:spTree>
    <p:extLst>
      <p:ext uri="{BB962C8B-B14F-4D97-AF65-F5344CB8AC3E}">
        <p14:creationId xmlns:p14="http://schemas.microsoft.com/office/powerpoint/2010/main" val="306311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0">
            <a:extLst>
              <a:ext uri="{FF2B5EF4-FFF2-40B4-BE49-F238E27FC236}">
                <a16:creationId xmlns:a16="http://schemas.microsoft.com/office/drawing/2014/main" id="{FC5F1F23-EBD6-7241-88DF-3D9114F4D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25" name="Imagen 24">
            <a:extLst>
              <a:ext uri="{FF2B5EF4-FFF2-40B4-BE49-F238E27FC236}">
                <a16:creationId xmlns:a16="http://schemas.microsoft.com/office/drawing/2014/main" id="{AA77566D-B78F-5145-A596-E16774FA234E}"/>
              </a:ext>
            </a:extLst>
          </p:cNvPr>
          <p:cNvPicPr>
            <a:picLocks noChangeAspect="1"/>
          </p:cNvPicPr>
          <p:nvPr/>
        </p:nvPicPr>
        <p:blipFill>
          <a:blip r:embed="rId3"/>
          <a:stretch>
            <a:fillRect/>
          </a:stretch>
        </p:blipFill>
        <p:spPr>
          <a:xfrm>
            <a:off x="959812" y="555752"/>
            <a:ext cx="10260704" cy="5677483"/>
          </a:xfrm>
          <a:prstGeom prst="rect">
            <a:avLst/>
          </a:prstGeom>
        </p:spPr>
      </p:pic>
    </p:spTree>
    <p:extLst>
      <p:ext uri="{BB962C8B-B14F-4D97-AF65-F5344CB8AC3E}">
        <p14:creationId xmlns:p14="http://schemas.microsoft.com/office/powerpoint/2010/main" val="313316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0">
            <a:extLst>
              <a:ext uri="{FF2B5EF4-FFF2-40B4-BE49-F238E27FC236}">
                <a16:creationId xmlns:a16="http://schemas.microsoft.com/office/drawing/2014/main" id="{B82E6806-7394-4449-A545-CA4F8179B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5" name="Imagen 4">
            <a:extLst>
              <a:ext uri="{FF2B5EF4-FFF2-40B4-BE49-F238E27FC236}">
                <a16:creationId xmlns:a16="http://schemas.microsoft.com/office/drawing/2014/main" id="{823894C2-BB68-1F48-EB18-AEF231285A6F}"/>
              </a:ext>
            </a:extLst>
          </p:cNvPr>
          <p:cNvPicPr>
            <a:picLocks noChangeAspect="1"/>
          </p:cNvPicPr>
          <p:nvPr/>
        </p:nvPicPr>
        <p:blipFill>
          <a:blip r:embed="rId3"/>
          <a:stretch>
            <a:fillRect/>
          </a:stretch>
        </p:blipFill>
        <p:spPr>
          <a:xfrm>
            <a:off x="883253" y="360555"/>
            <a:ext cx="10213257" cy="6292847"/>
          </a:xfrm>
          <a:prstGeom prst="rect">
            <a:avLst/>
          </a:prstGeom>
        </p:spPr>
      </p:pic>
    </p:spTree>
    <p:extLst>
      <p:ext uri="{BB962C8B-B14F-4D97-AF65-F5344CB8AC3E}">
        <p14:creationId xmlns:p14="http://schemas.microsoft.com/office/powerpoint/2010/main" val="3186943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7" name="Imagen 26">
            <a:extLst>
              <a:ext uri="{FF2B5EF4-FFF2-40B4-BE49-F238E27FC236}">
                <a16:creationId xmlns:a16="http://schemas.microsoft.com/office/drawing/2014/main" id="{FAED18DB-0592-7A0D-FFA4-84FF940E9B71}"/>
              </a:ext>
            </a:extLst>
          </p:cNvPr>
          <p:cNvPicPr>
            <a:picLocks noChangeAspect="1"/>
          </p:cNvPicPr>
          <p:nvPr/>
        </p:nvPicPr>
        <p:blipFill>
          <a:blip r:embed="rId3"/>
          <a:stretch>
            <a:fillRect/>
          </a:stretch>
        </p:blipFill>
        <p:spPr>
          <a:xfrm>
            <a:off x="901056" y="563022"/>
            <a:ext cx="10279733" cy="5823330"/>
          </a:xfrm>
          <a:prstGeom prst="rect">
            <a:avLst/>
          </a:prstGeom>
        </p:spPr>
      </p:pic>
    </p:spTree>
    <p:extLst>
      <p:ext uri="{BB962C8B-B14F-4D97-AF65-F5344CB8AC3E}">
        <p14:creationId xmlns:p14="http://schemas.microsoft.com/office/powerpoint/2010/main" val="193026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0">
            <a:extLst>
              <a:ext uri="{FF2B5EF4-FFF2-40B4-BE49-F238E27FC236}">
                <a16:creationId xmlns:a16="http://schemas.microsoft.com/office/drawing/2014/main" id="{14585A20-1104-A341-AACD-87AAE08CB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8" name="Imagen 7">
            <a:extLst>
              <a:ext uri="{FF2B5EF4-FFF2-40B4-BE49-F238E27FC236}">
                <a16:creationId xmlns:a16="http://schemas.microsoft.com/office/drawing/2014/main" id="{B8FDEF1B-28CE-F7DE-8A69-A0740B8277FC}"/>
              </a:ext>
            </a:extLst>
          </p:cNvPr>
          <p:cNvPicPr>
            <a:picLocks noChangeAspect="1"/>
          </p:cNvPicPr>
          <p:nvPr/>
        </p:nvPicPr>
        <p:blipFill>
          <a:blip r:embed="rId3"/>
          <a:stretch>
            <a:fillRect/>
          </a:stretch>
        </p:blipFill>
        <p:spPr>
          <a:xfrm>
            <a:off x="889070" y="715488"/>
            <a:ext cx="10458848" cy="5427023"/>
          </a:xfrm>
          <a:prstGeom prst="rect">
            <a:avLst/>
          </a:prstGeom>
        </p:spPr>
      </p:pic>
    </p:spTree>
    <p:extLst>
      <p:ext uri="{BB962C8B-B14F-4D97-AF65-F5344CB8AC3E}">
        <p14:creationId xmlns:p14="http://schemas.microsoft.com/office/powerpoint/2010/main" val="1357802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0">
            <a:extLst>
              <a:ext uri="{FF2B5EF4-FFF2-40B4-BE49-F238E27FC236}">
                <a16:creationId xmlns:a16="http://schemas.microsoft.com/office/drawing/2014/main" id="{FC5F1F23-EBD6-7241-88DF-3D9114F4D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2" name="Imagen 1">
            <a:extLst>
              <a:ext uri="{FF2B5EF4-FFF2-40B4-BE49-F238E27FC236}">
                <a16:creationId xmlns:a16="http://schemas.microsoft.com/office/drawing/2014/main" id="{0B1E8A6B-2554-F35E-D0BF-42D45A9D143B}"/>
              </a:ext>
            </a:extLst>
          </p:cNvPr>
          <p:cNvPicPr>
            <a:picLocks noChangeAspect="1"/>
          </p:cNvPicPr>
          <p:nvPr/>
        </p:nvPicPr>
        <p:blipFill>
          <a:blip r:embed="rId3"/>
          <a:stretch>
            <a:fillRect/>
          </a:stretch>
        </p:blipFill>
        <p:spPr>
          <a:xfrm>
            <a:off x="754113" y="715843"/>
            <a:ext cx="10683774" cy="5486415"/>
          </a:xfrm>
          <a:prstGeom prst="rect">
            <a:avLst/>
          </a:prstGeom>
        </p:spPr>
      </p:pic>
    </p:spTree>
    <p:extLst>
      <p:ext uri="{BB962C8B-B14F-4D97-AF65-F5344CB8AC3E}">
        <p14:creationId xmlns:p14="http://schemas.microsoft.com/office/powerpoint/2010/main" val="1796234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0">
            <a:extLst>
              <a:ext uri="{FF2B5EF4-FFF2-40B4-BE49-F238E27FC236}">
                <a16:creationId xmlns:a16="http://schemas.microsoft.com/office/drawing/2014/main" id="{B82E6806-7394-4449-A545-CA4F8179B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4" name="Imagen 3">
            <a:extLst>
              <a:ext uri="{FF2B5EF4-FFF2-40B4-BE49-F238E27FC236}">
                <a16:creationId xmlns:a16="http://schemas.microsoft.com/office/drawing/2014/main" id="{E0FBA1A2-EB25-FF51-9232-160425B2AB9A}"/>
              </a:ext>
            </a:extLst>
          </p:cNvPr>
          <p:cNvPicPr>
            <a:picLocks noChangeAspect="1"/>
          </p:cNvPicPr>
          <p:nvPr/>
        </p:nvPicPr>
        <p:blipFill>
          <a:blip r:embed="rId3"/>
          <a:stretch>
            <a:fillRect/>
          </a:stretch>
        </p:blipFill>
        <p:spPr>
          <a:xfrm>
            <a:off x="733927" y="1071132"/>
            <a:ext cx="10613991" cy="4974420"/>
          </a:xfrm>
          <a:prstGeom prst="rect">
            <a:avLst/>
          </a:prstGeom>
        </p:spPr>
      </p:pic>
    </p:spTree>
    <p:extLst>
      <p:ext uri="{BB962C8B-B14F-4D97-AF65-F5344CB8AC3E}">
        <p14:creationId xmlns:p14="http://schemas.microsoft.com/office/powerpoint/2010/main" val="93607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1" name="Título 1">
            <a:extLst>
              <a:ext uri="{FF2B5EF4-FFF2-40B4-BE49-F238E27FC236}">
                <a16:creationId xmlns:a16="http://schemas.microsoft.com/office/drawing/2014/main" id="{0B4378A5-6443-4479-A013-4920D3E0C62F}"/>
              </a:ext>
            </a:extLst>
          </p:cNvPr>
          <p:cNvSpPr>
            <a:spLocks noGrp="1"/>
          </p:cNvSpPr>
          <p:nvPr>
            <p:ph type="ctrTitle"/>
          </p:nvPr>
        </p:nvSpPr>
        <p:spPr>
          <a:xfrm>
            <a:off x="1440112" y="324723"/>
            <a:ext cx="6995228" cy="852426"/>
          </a:xfrm>
        </p:spPr>
        <p:txBody>
          <a:bodyPr anchor="ctr">
            <a:normAutofit/>
          </a:bodyPr>
          <a:lstStyle/>
          <a:p>
            <a:pPr algn="l"/>
            <a:r>
              <a:rPr lang="es-ES" sz="3200" b="1" dirty="0">
                <a:solidFill>
                  <a:srgbClr val="8CC63E"/>
                </a:solidFill>
                <a:latin typeface="Roboto Slab" pitchFamily="2" charset="0"/>
                <a:ea typeface="Roboto Slab" pitchFamily="2" charset="0"/>
              </a:rPr>
              <a:t>Conclusiones </a:t>
            </a:r>
            <a:endParaRPr lang="es-CO" sz="3200" b="1" dirty="0">
              <a:solidFill>
                <a:srgbClr val="8CC63E"/>
              </a:solidFill>
              <a:latin typeface="Roboto Slab" pitchFamily="2" charset="0"/>
              <a:ea typeface="Roboto Slab" pitchFamily="2" charset="0"/>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0">
            <a:extLst>
              <a:ext uri="{FF2B5EF4-FFF2-40B4-BE49-F238E27FC236}">
                <a16:creationId xmlns:a16="http://schemas.microsoft.com/office/drawing/2014/main" id="{14585A20-1104-A341-AACD-87AAE08CB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3" name="CuadroTexto 2">
            <a:extLst>
              <a:ext uri="{FF2B5EF4-FFF2-40B4-BE49-F238E27FC236}">
                <a16:creationId xmlns:a16="http://schemas.microsoft.com/office/drawing/2014/main" id="{4E9B129E-0868-38FD-CE8F-C6EDDC480BB2}"/>
              </a:ext>
            </a:extLst>
          </p:cNvPr>
          <p:cNvSpPr txBox="1"/>
          <p:nvPr/>
        </p:nvSpPr>
        <p:spPr>
          <a:xfrm>
            <a:off x="1065492" y="1928226"/>
            <a:ext cx="10856146" cy="3970318"/>
          </a:xfrm>
          <a:prstGeom prst="rect">
            <a:avLst/>
          </a:prstGeom>
          <a:noFill/>
        </p:spPr>
        <p:txBody>
          <a:bodyPr wrap="square">
            <a:spAutoFit/>
          </a:bodyPr>
          <a:lstStyle/>
          <a:p>
            <a:pPr marL="457200" indent="-457200">
              <a:buFont typeface="Arial" panose="020B0604020202020204" pitchFamily="34" charset="0"/>
              <a:buChar char="•"/>
            </a:pPr>
            <a:r>
              <a:rPr lang="it" sz="2800" b="1" dirty="0">
                <a:solidFill>
                  <a:srgbClr val="000000"/>
                </a:solidFill>
                <a:latin typeface="The Hand"/>
              </a:rPr>
              <a:t>El transistor bipolar operando en su región activa permite amplificar señales de voltaje variando su corriente de base sin permitir que esta pase a la región de saturación o corte</a:t>
            </a:r>
          </a:p>
          <a:p>
            <a:pPr marL="457200" indent="-457200">
              <a:buFont typeface="Arial" panose="020B0604020202020204" pitchFamily="34" charset="0"/>
              <a:buChar char="•"/>
            </a:pPr>
            <a:endParaRPr lang="it" sz="2800" b="1" dirty="0">
              <a:solidFill>
                <a:srgbClr val="000000"/>
              </a:solidFill>
              <a:latin typeface="The Hand"/>
            </a:endParaRPr>
          </a:p>
          <a:p>
            <a:pPr marL="457200" indent="-457200">
              <a:buFont typeface="Arial" panose="020B0604020202020204" pitchFamily="34" charset="0"/>
              <a:buChar char="•"/>
            </a:pPr>
            <a:r>
              <a:rPr lang="es-MX" sz="2800" b="1" dirty="0">
                <a:solidFill>
                  <a:srgbClr val="000000"/>
                </a:solidFill>
                <a:latin typeface="The Hand"/>
              </a:rPr>
              <a:t>Los valores de las resistencias influyen altamente en la señal de salida de  amplificación de corriente, por ende sus valores son realmente valorables en el  circuito</a:t>
            </a:r>
          </a:p>
          <a:p>
            <a:pPr marL="457200" indent="-457200">
              <a:buFont typeface="Arial" panose="020B0604020202020204" pitchFamily="34" charset="0"/>
              <a:buChar char="•"/>
            </a:pPr>
            <a:endParaRPr lang="es-CO" sz="2800" b="1" dirty="0">
              <a:solidFill>
                <a:srgbClr val="000000"/>
              </a:solidFill>
              <a:latin typeface="The Hand"/>
            </a:endParaRPr>
          </a:p>
          <a:p>
            <a:pPr marL="457200" indent="-457200">
              <a:buFont typeface="Arial" panose="020B0604020202020204" pitchFamily="34" charset="0"/>
              <a:buChar char="•"/>
            </a:pPr>
            <a:r>
              <a:rPr lang="es-MX" sz="2800" b="1" dirty="0">
                <a:solidFill>
                  <a:srgbClr val="000000"/>
                </a:solidFill>
                <a:latin typeface="The Hand"/>
              </a:rPr>
              <a:t>La resistencia de carga en donde vamos a medir la salida tiene que ser lo más  precisa posible ya que caso contrario afectará de manera muy notoria a la  Señal de salida</a:t>
            </a:r>
          </a:p>
          <a:p>
            <a:pPr marL="457200" indent="-457200">
              <a:buFont typeface="Arial" panose="020B0604020202020204" pitchFamily="34" charset="0"/>
              <a:buChar char="•"/>
            </a:pPr>
            <a:endParaRPr lang="es-CO" sz="2800" b="1" dirty="0">
              <a:solidFill>
                <a:srgbClr val="000000"/>
              </a:solidFill>
              <a:latin typeface="The Hand"/>
            </a:endParaRPr>
          </a:p>
        </p:txBody>
      </p:sp>
    </p:spTree>
    <p:extLst>
      <p:ext uri="{BB962C8B-B14F-4D97-AF65-F5344CB8AC3E}">
        <p14:creationId xmlns:p14="http://schemas.microsoft.com/office/powerpoint/2010/main" val="180290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Rectángulo 3">
            <a:extLst>
              <a:ext uri="{FF2B5EF4-FFF2-40B4-BE49-F238E27FC236}">
                <a16:creationId xmlns:a16="http://schemas.microsoft.com/office/drawing/2014/main" id="{F3BA7AC0-F356-4CC0-8D0C-053161F0A7F3}"/>
              </a:ext>
            </a:extLst>
          </p:cNvPr>
          <p:cNvSpPr/>
          <p:nvPr/>
        </p:nvSpPr>
        <p:spPr>
          <a:xfrm>
            <a:off x="0" y="2457450"/>
            <a:ext cx="12180888" cy="1943100"/>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1">
            <a:extLst>
              <a:ext uri="{FF2B5EF4-FFF2-40B4-BE49-F238E27FC236}">
                <a16:creationId xmlns:a16="http://schemas.microsoft.com/office/drawing/2014/main" id="{5402501D-C95C-4506-BF34-2598DF2CD8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64012" y="4637023"/>
            <a:ext cx="3886200" cy="245074"/>
          </a:xfrm>
          <a:prstGeom prst="rect">
            <a:avLst/>
          </a:prstGeom>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3153" y="2757784"/>
            <a:ext cx="4274581" cy="1342431"/>
          </a:xfrm>
          <a:prstGeom prst="rect">
            <a:avLst/>
          </a:prstGeom>
        </p:spPr>
      </p:pic>
    </p:spTree>
    <p:extLst>
      <p:ext uri="{BB962C8B-B14F-4D97-AF65-F5344CB8AC3E}">
        <p14:creationId xmlns:p14="http://schemas.microsoft.com/office/powerpoint/2010/main" val="290189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381619" y="518550"/>
            <a:ext cx="6929347" cy="852426"/>
          </a:xfrm>
        </p:spPr>
        <p:txBody>
          <a:bodyPr anchor="ctr">
            <a:normAutofit fontScale="90000"/>
          </a:bodyPr>
          <a:lstStyle/>
          <a:p>
            <a:pPr algn="l"/>
            <a:r>
              <a:rPr lang="es-MX" sz="3200" b="1" dirty="0">
                <a:solidFill>
                  <a:srgbClr val="0B6937"/>
                </a:solidFill>
                <a:latin typeface="Roboto Slab" pitchFamily="2" charset="0"/>
                <a:ea typeface="Roboto Slab" pitchFamily="2" charset="0"/>
              </a:rPr>
              <a:t>Transistor en región activa  amplificador de emisor común </a:t>
            </a:r>
            <a:br>
              <a:rPr lang="es-MX" sz="3200" b="1" dirty="0">
                <a:solidFill>
                  <a:srgbClr val="0B6937"/>
                </a:solidFill>
                <a:latin typeface="Roboto Slab" pitchFamily="2" charset="0"/>
                <a:ea typeface="Roboto Slab" pitchFamily="2" charset="0"/>
              </a:rPr>
            </a:br>
            <a:endParaRPr lang="es-CO" sz="3200" b="1" dirty="0">
              <a:solidFill>
                <a:srgbClr val="0B6937"/>
              </a:solidFill>
              <a:latin typeface="Roboto Slab" pitchFamily="2" charset="0"/>
              <a:ea typeface="Roboto Slab" pitchFamily="2" charset="0"/>
            </a:endParaRP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Subtítulo 2">
            <a:extLst>
              <a:ext uri="{FF2B5EF4-FFF2-40B4-BE49-F238E27FC236}">
                <a16:creationId xmlns:a16="http://schemas.microsoft.com/office/drawing/2014/main" id="{D71E636A-4153-6B46-ACF8-6F67CF98F297}"/>
              </a:ext>
            </a:extLst>
          </p:cNvPr>
          <p:cNvSpPr txBox="1">
            <a:spLocks/>
          </p:cNvSpPr>
          <p:nvPr/>
        </p:nvSpPr>
        <p:spPr>
          <a:xfrm>
            <a:off x="1381619" y="2515453"/>
            <a:ext cx="6522789" cy="29527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ES" sz="1600" b="1" dirty="0">
              <a:latin typeface="Roboto" panose="02000000000000000000" pitchFamily="2" charset="0"/>
              <a:ea typeface="Roboto" panose="02000000000000000000" pitchFamily="2" charset="0"/>
            </a:endParaRPr>
          </a:p>
        </p:txBody>
      </p:sp>
      <p:pic>
        <p:nvPicPr>
          <p:cNvPr id="5" name="Imagen 4">
            <a:extLst>
              <a:ext uri="{FF2B5EF4-FFF2-40B4-BE49-F238E27FC236}">
                <a16:creationId xmlns:a16="http://schemas.microsoft.com/office/drawing/2014/main" id="{7DB41D66-8D0C-55D2-286A-E641A00C829D}"/>
              </a:ext>
            </a:extLst>
          </p:cNvPr>
          <p:cNvPicPr>
            <a:picLocks noChangeAspect="1"/>
          </p:cNvPicPr>
          <p:nvPr/>
        </p:nvPicPr>
        <p:blipFill>
          <a:blip r:embed="rId3"/>
          <a:stretch>
            <a:fillRect/>
          </a:stretch>
        </p:blipFill>
        <p:spPr>
          <a:xfrm>
            <a:off x="6757621" y="2029197"/>
            <a:ext cx="5142200" cy="2952748"/>
          </a:xfrm>
          <a:prstGeom prst="rect">
            <a:avLst/>
          </a:prstGeom>
        </p:spPr>
      </p:pic>
      <p:sp>
        <p:nvSpPr>
          <p:cNvPr id="6" name="Subtítulo 2">
            <a:extLst>
              <a:ext uri="{FF2B5EF4-FFF2-40B4-BE49-F238E27FC236}">
                <a16:creationId xmlns:a16="http://schemas.microsoft.com/office/drawing/2014/main" id="{40634049-09E0-A774-5BE1-A59F9A1B715F}"/>
              </a:ext>
            </a:extLst>
          </p:cNvPr>
          <p:cNvSpPr txBox="1">
            <a:spLocks/>
          </p:cNvSpPr>
          <p:nvPr/>
        </p:nvSpPr>
        <p:spPr>
          <a:xfrm>
            <a:off x="7166193" y="5069809"/>
            <a:ext cx="5025807" cy="353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1. Amplificador emisor común con AC</a:t>
            </a:r>
          </a:p>
        </p:txBody>
      </p:sp>
      <p:sp>
        <p:nvSpPr>
          <p:cNvPr id="19" name="CuadroTexto 18">
            <a:extLst>
              <a:ext uri="{FF2B5EF4-FFF2-40B4-BE49-F238E27FC236}">
                <a16:creationId xmlns:a16="http://schemas.microsoft.com/office/drawing/2014/main" id="{A9811BC8-DACD-2876-4B60-C2F2818CA76E}"/>
              </a:ext>
            </a:extLst>
          </p:cNvPr>
          <p:cNvSpPr txBox="1"/>
          <p:nvPr/>
        </p:nvSpPr>
        <p:spPr>
          <a:xfrm>
            <a:off x="1243408" y="1649080"/>
            <a:ext cx="6096000" cy="1569660"/>
          </a:xfrm>
          <a:prstGeom prst="rect">
            <a:avLst/>
          </a:prstGeom>
          <a:noFill/>
        </p:spPr>
        <p:txBody>
          <a:bodyPr wrap="square">
            <a:spAutoFit/>
          </a:bodyPr>
          <a:lstStyle/>
          <a:p>
            <a:r>
              <a:rPr lang="es-ES" sz="2400" b="1" dirty="0">
                <a:latin typeface="The Hand" panose="03070502030502020204" pitchFamily="66" charset="0"/>
              </a:rPr>
              <a:t>Defina la corriente en el divisor de voltaje que alimenta la base, con un valor un décimo de aquella escogida para la corriente en el emisor, considerando además que el voltaje DC en la base sea cerca de un tercio del valor seleccionado para la fuente DC.</a:t>
            </a:r>
            <a:endParaRPr lang="es-CO" sz="2400" b="1" dirty="0">
              <a:latin typeface="The Hand" panose="03070502030502020204" pitchFamily="66" charset="0"/>
            </a:endParaRPr>
          </a:p>
        </p:txBody>
      </p:sp>
      <p:sp>
        <p:nvSpPr>
          <p:cNvPr id="20" name="CuadroTexto 19">
            <a:extLst>
              <a:ext uri="{FF2B5EF4-FFF2-40B4-BE49-F238E27FC236}">
                <a16:creationId xmlns:a16="http://schemas.microsoft.com/office/drawing/2014/main" id="{B40B914C-A098-AED8-C08A-D5D56CD73A67}"/>
              </a:ext>
            </a:extLst>
          </p:cNvPr>
          <p:cNvSpPr txBox="1"/>
          <p:nvPr/>
        </p:nvSpPr>
        <p:spPr>
          <a:xfrm>
            <a:off x="1208404" y="3417352"/>
            <a:ext cx="5099075" cy="830997"/>
          </a:xfrm>
          <a:prstGeom prst="rect">
            <a:avLst/>
          </a:prstGeom>
          <a:noFill/>
        </p:spPr>
        <p:txBody>
          <a:bodyPr wrap="square">
            <a:spAutoFit/>
          </a:bodyPr>
          <a:lstStyle/>
          <a:p>
            <a:r>
              <a:rPr lang="es-ES" sz="2400" b="1" dirty="0">
                <a:latin typeface="The Hand" panose="03070502030502020204" pitchFamily="66" charset="0"/>
              </a:rPr>
              <a:t>Seleccione un valor entre 10V y 20V para la fuente de voltaje DC del circuito.</a:t>
            </a:r>
            <a:endParaRPr lang="es-CO" sz="2400" b="1" dirty="0">
              <a:latin typeface="The Hand" panose="03070502030502020204" pitchFamily="66" charset="0"/>
            </a:endParaRPr>
          </a:p>
        </p:txBody>
      </p:sp>
      <p:sp>
        <p:nvSpPr>
          <p:cNvPr id="21" name="CuadroTexto 20">
            <a:extLst>
              <a:ext uri="{FF2B5EF4-FFF2-40B4-BE49-F238E27FC236}">
                <a16:creationId xmlns:a16="http://schemas.microsoft.com/office/drawing/2014/main" id="{28753713-A9DB-5372-9C8B-9F332035709F}"/>
              </a:ext>
            </a:extLst>
          </p:cNvPr>
          <p:cNvSpPr txBox="1"/>
          <p:nvPr/>
        </p:nvSpPr>
        <p:spPr>
          <a:xfrm>
            <a:off x="1208404" y="4359172"/>
            <a:ext cx="4876800" cy="830997"/>
          </a:xfrm>
          <a:prstGeom prst="rect">
            <a:avLst/>
          </a:prstGeom>
          <a:noFill/>
        </p:spPr>
        <p:txBody>
          <a:bodyPr wrap="square">
            <a:spAutoFit/>
          </a:bodyPr>
          <a:lstStyle/>
          <a:p>
            <a:r>
              <a:rPr lang="es-ES" sz="2400" b="1" dirty="0">
                <a:latin typeface="The Hand" panose="03070502030502020204" pitchFamily="66" charset="0"/>
              </a:rPr>
              <a:t>Use una corriente de emisor de aproximadamente 2mA a 5mA de acuerdo con el valor escogido de la fuente DC.</a:t>
            </a:r>
            <a:endParaRPr lang="es-CO" sz="2400" b="1" dirty="0">
              <a:latin typeface="The Hand" panose="03070502030502020204" pitchFamily="66" charset="0"/>
            </a:endParaRPr>
          </a:p>
        </p:txBody>
      </p:sp>
      <p:sp>
        <p:nvSpPr>
          <p:cNvPr id="22" name="CuadroTexto 21">
            <a:extLst>
              <a:ext uri="{FF2B5EF4-FFF2-40B4-BE49-F238E27FC236}">
                <a16:creationId xmlns:a16="http://schemas.microsoft.com/office/drawing/2014/main" id="{96ECFC75-9BF1-D7EF-53DA-E0D76D781172}"/>
              </a:ext>
            </a:extLst>
          </p:cNvPr>
          <p:cNvSpPr txBox="1"/>
          <p:nvPr/>
        </p:nvSpPr>
        <p:spPr>
          <a:xfrm>
            <a:off x="1208404" y="5423452"/>
            <a:ext cx="6096000" cy="461665"/>
          </a:xfrm>
          <a:prstGeom prst="rect">
            <a:avLst/>
          </a:prstGeom>
          <a:noFill/>
        </p:spPr>
        <p:txBody>
          <a:bodyPr wrap="square">
            <a:spAutoFit/>
          </a:bodyPr>
          <a:lstStyle/>
          <a:p>
            <a:r>
              <a:rPr lang="es-ES" sz="2400" b="1" dirty="0">
                <a:latin typeface="The Hand" panose="03070502030502020204" pitchFamily="66" charset="0"/>
              </a:rPr>
              <a:t>Considere un </a:t>
            </a:r>
            <a:r>
              <a:rPr lang="es-ES" dirty="0">
                <a:latin typeface="The Hand" panose="03070502030502020204" pitchFamily="66" charset="0"/>
              </a:rPr>
              <a:t>β</a:t>
            </a:r>
            <a:r>
              <a:rPr lang="es-ES" sz="2400" b="1" dirty="0">
                <a:latin typeface="The Hand" panose="03070502030502020204" pitchFamily="66" charset="0"/>
              </a:rPr>
              <a:t> de 200, y un voltaje VA de 100V.</a:t>
            </a:r>
            <a:endParaRPr lang="es-CO" sz="2400" b="1" dirty="0">
              <a:latin typeface="The Hand" panose="03070502030502020204" pitchFamily="66" charset="0"/>
            </a:endParaRPr>
          </a:p>
        </p:txBody>
      </p:sp>
    </p:spTree>
    <p:extLst>
      <p:ext uri="{BB962C8B-B14F-4D97-AF65-F5344CB8AC3E}">
        <p14:creationId xmlns:p14="http://schemas.microsoft.com/office/powerpoint/2010/main" val="2975806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B4378A5-6443-4479-A013-4920D3E0C62F}"/>
              </a:ext>
            </a:extLst>
          </p:cNvPr>
          <p:cNvSpPr txBox="1">
            <a:spLocks/>
          </p:cNvSpPr>
          <p:nvPr/>
        </p:nvSpPr>
        <p:spPr>
          <a:xfrm>
            <a:off x="1561797" y="116287"/>
            <a:ext cx="6515168" cy="8524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3200" b="1" dirty="0">
                <a:solidFill>
                  <a:srgbClr val="F8A02B"/>
                </a:solidFill>
                <a:latin typeface="Roboto Slab" pitchFamily="2" charset="0"/>
                <a:ea typeface="Roboto Slab" pitchFamily="2" charset="0"/>
              </a:rPr>
              <a:t>Punto de operación</a:t>
            </a:r>
            <a:endParaRPr lang="es-CO" sz="3200" b="1" dirty="0">
              <a:solidFill>
                <a:srgbClr val="F8A02B"/>
              </a:solidFill>
              <a:latin typeface="Roboto Slab" pitchFamily="2" charset="0"/>
              <a:ea typeface="Roboto Slab" pitchFamily="2" charset="0"/>
            </a:endParaRPr>
          </a:p>
        </p:txBody>
      </p:sp>
      <p:sp>
        <p:nvSpPr>
          <p:cNvPr id="7" name="Rectángulo 6"/>
          <p:cNvSpPr/>
          <p:nvPr/>
        </p:nvSpPr>
        <p:spPr>
          <a:xfrm rot="5400000">
            <a:off x="-3062038" y="3062037"/>
            <a:ext cx="6858002" cy="733927"/>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0">
            <a:extLst>
              <a:ext uri="{FF2B5EF4-FFF2-40B4-BE49-F238E27FC236}">
                <a16:creationId xmlns:a16="http://schemas.microsoft.com/office/drawing/2014/main" id="{FC5F1F23-EBD6-7241-88DF-3D9114F4D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2" name="Imagen 1">
            <a:extLst>
              <a:ext uri="{FF2B5EF4-FFF2-40B4-BE49-F238E27FC236}">
                <a16:creationId xmlns:a16="http://schemas.microsoft.com/office/drawing/2014/main" id="{9B16A0F4-F0CC-CB70-C2F1-AD7136EA720E}"/>
              </a:ext>
            </a:extLst>
          </p:cNvPr>
          <p:cNvPicPr>
            <a:picLocks noChangeAspect="1"/>
          </p:cNvPicPr>
          <p:nvPr/>
        </p:nvPicPr>
        <p:blipFill>
          <a:blip r:embed="rId3"/>
          <a:stretch>
            <a:fillRect/>
          </a:stretch>
        </p:blipFill>
        <p:spPr>
          <a:xfrm>
            <a:off x="3899704" y="1058613"/>
            <a:ext cx="7626550" cy="2611663"/>
          </a:xfrm>
          <a:prstGeom prst="rect">
            <a:avLst/>
          </a:prstGeom>
        </p:spPr>
      </p:pic>
      <p:pic>
        <p:nvPicPr>
          <p:cNvPr id="3" name="Imagen 2">
            <a:extLst>
              <a:ext uri="{FF2B5EF4-FFF2-40B4-BE49-F238E27FC236}">
                <a16:creationId xmlns:a16="http://schemas.microsoft.com/office/drawing/2014/main" id="{8B47AC4C-334D-E329-5F99-43EB3E70DA83}"/>
              </a:ext>
            </a:extLst>
          </p:cNvPr>
          <p:cNvPicPr>
            <a:picLocks noChangeAspect="1"/>
          </p:cNvPicPr>
          <p:nvPr/>
        </p:nvPicPr>
        <p:blipFill>
          <a:blip r:embed="rId4"/>
          <a:stretch>
            <a:fillRect/>
          </a:stretch>
        </p:blipFill>
        <p:spPr>
          <a:xfrm>
            <a:off x="4052046" y="3571046"/>
            <a:ext cx="2002170" cy="772768"/>
          </a:xfrm>
          <a:prstGeom prst="rect">
            <a:avLst/>
          </a:prstGeom>
        </p:spPr>
      </p:pic>
      <p:pic>
        <p:nvPicPr>
          <p:cNvPr id="4" name="Imagen 3">
            <a:extLst>
              <a:ext uri="{FF2B5EF4-FFF2-40B4-BE49-F238E27FC236}">
                <a16:creationId xmlns:a16="http://schemas.microsoft.com/office/drawing/2014/main" id="{7B93C522-828C-289E-15D1-9A1D3FDC820C}"/>
              </a:ext>
            </a:extLst>
          </p:cNvPr>
          <p:cNvPicPr>
            <a:picLocks noChangeAspect="1"/>
          </p:cNvPicPr>
          <p:nvPr/>
        </p:nvPicPr>
        <p:blipFill>
          <a:blip r:embed="rId5"/>
          <a:stretch>
            <a:fillRect/>
          </a:stretch>
        </p:blipFill>
        <p:spPr>
          <a:xfrm>
            <a:off x="4184777" y="4269992"/>
            <a:ext cx="2498561" cy="559380"/>
          </a:xfrm>
          <a:prstGeom prst="rect">
            <a:avLst/>
          </a:prstGeom>
        </p:spPr>
      </p:pic>
      <p:pic>
        <p:nvPicPr>
          <p:cNvPr id="6" name="Imagen 5">
            <a:extLst>
              <a:ext uri="{FF2B5EF4-FFF2-40B4-BE49-F238E27FC236}">
                <a16:creationId xmlns:a16="http://schemas.microsoft.com/office/drawing/2014/main" id="{21135F38-C480-A0F6-F7FB-A30373CFF9D1}"/>
              </a:ext>
            </a:extLst>
          </p:cNvPr>
          <p:cNvPicPr>
            <a:picLocks noChangeAspect="1"/>
          </p:cNvPicPr>
          <p:nvPr/>
        </p:nvPicPr>
        <p:blipFill>
          <a:blip r:embed="rId6"/>
          <a:stretch>
            <a:fillRect/>
          </a:stretch>
        </p:blipFill>
        <p:spPr>
          <a:xfrm>
            <a:off x="4052046" y="4739474"/>
            <a:ext cx="2239305" cy="875130"/>
          </a:xfrm>
          <a:prstGeom prst="rect">
            <a:avLst/>
          </a:prstGeom>
        </p:spPr>
      </p:pic>
      <p:sp>
        <p:nvSpPr>
          <p:cNvPr id="9" name="CuadroTexto 8">
            <a:extLst>
              <a:ext uri="{FF2B5EF4-FFF2-40B4-BE49-F238E27FC236}">
                <a16:creationId xmlns:a16="http://schemas.microsoft.com/office/drawing/2014/main" id="{DC61588C-635E-D9D0-775B-41552B5E9D78}"/>
              </a:ext>
            </a:extLst>
          </p:cNvPr>
          <p:cNvSpPr txBox="1"/>
          <p:nvPr/>
        </p:nvSpPr>
        <p:spPr>
          <a:xfrm>
            <a:off x="5986477" y="3715079"/>
            <a:ext cx="530986" cy="461665"/>
          </a:xfrm>
          <a:prstGeom prst="rect">
            <a:avLst/>
          </a:prstGeom>
          <a:noFill/>
        </p:spPr>
        <p:txBody>
          <a:bodyPr wrap="square" rtlCol="0">
            <a:spAutoFit/>
          </a:bodyPr>
          <a:lstStyle/>
          <a:p>
            <a:r>
              <a:rPr lang="es-ES" sz="2400" dirty="0">
                <a:latin typeface="Arial Narrow" panose="020B0606020202030204" pitchFamily="34" charset="0"/>
              </a:rPr>
              <a:t>(1)</a:t>
            </a:r>
            <a:endParaRPr lang="es-CO" sz="2400" dirty="0">
              <a:latin typeface="Arial Narrow" panose="020B0606020202030204" pitchFamily="34" charset="0"/>
            </a:endParaRPr>
          </a:p>
        </p:txBody>
      </p:sp>
      <p:pic>
        <p:nvPicPr>
          <p:cNvPr id="10" name="Imagen 9">
            <a:extLst>
              <a:ext uri="{FF2B5EF4-FFF2-40B4-BE49-F238E27FC236}">
                <a16:creationId xmlns:a16="http://schemas.microsoft.com/office/drawing/2014/main" id="{0BC24EE0-956E-DE60-A333-A3C0079A6C1A}"/>
              </a:ext>
            </a:extLst>
          </p:cNvPr>
          <p:cNvPicPr>
            <a:picLocks noChangeAspect="1"/>
          </p:cNvPicPr>
          <p:nvPr/>
        </p:nvPicPr>
        <p:blipFill>
          <a:blip r:embed="rId7"/>
          <a:stretch>
            <a:fillRect/>
          </a:stretch>
        </p:blipFill>
        <p:spPr>
          <a:xfrm>
            <a:off x="4117118" y="5446817"/>
            <a:ext cx="1399139" cy="722888"/>
          </a:xfrm>
          <a:prstGeom prst="rect">
            <a:avLst/>
          </a:prstGeom>
        </p:spPr>
      </p:pic>
      <p:sp>
        <p:nvSpPr>
          <p:cNvPr id="11" name="CuadroTexto 10">
            <a:extLst>
              <a:ext uri="{FF2B5EF4-FFF2-40B4-BE49-F238E27FC236}">
                <a16:creationId xmlns:a16="http://schemas.microsoft.com/office/drawing/2014/main" id="{EB422CC7-C6F3-1EC5-F6AD-3FA09BA51E8D}"/>
              </a:ext>
            </a:extLst>
          </p:cNvPr>
          <p:cNvSpPr txBox="1"/>
          <p:nvPr/>
        </p:nvSpPr>
        <p:spPr>
          <a:xfrm>
            <a:off x="6131542" y="4944277"/>
            <a:ext cx="565468" cy="461665"/>
          </a:xfrm>
          <a:prstGeom prst="rect">
            <a:avLst/>
          </a:prstGeom>
          <a:noFill/>
        </p:spPr>
        <p:txBody>
          <a:bodyPr wrap="square" rtlCol="0">
            <a:spAutoFit/>
          </a:bodyPr>
          <a:lstStyle/>
          <a:p>
            <a:r>
              <a:rPr lang="es-ES" sz="2400" dirty="0">
                <a:latin typeface="Arial Narrow" panose="020B0606020202030204" pitchFamily="34" charset="0"/>
              </a:rPr>
              <a:t>(2)</a:t>
            </a:r>
            <a:endParaRPr lang="es-CO" sz="2400" dirty="0">
              <a:latin typeface="Arial Narrow" panose="020B0606020202030204" pitchFamily="34" charset="0"/>
            </a:endParaRPr>
          </a:p>
        </p:txBody>
      </p:sp>
      <p:sp>
        <p:nvSpPr>
          <p:cNvPr id="21" name="CuadroTexto 20">
            <a:extLst>
              <a:ext uri="{FF2B5EF4-FFF2-40B4-BE49-F238E27FC236}">
                <a16:creationId xmlns:a16="http://schemas.microsoft.com/office/drawing/2014/main" id="{1EDBE9A5-1BCF-265B-CF7F-435E78433042}"/>
              </a:ext>
            </a:extLst>
          </p:cNvPr>
          <p:cNvSpPr txBox="1"/>
          <p:nvPr/>
        </p:nvSpPr>
        <p:spPr>
          <a:xfrm>
            <a:off x="5423876" y="5640682"/>
            <a:ext cx="565468" cy="461665"/>
          </a:xfrm>
          <a:prstGeom prst="rect">
            <a:avLst/>
          </a:prstGeom>
          <a:noFill/>
        </p:spPr>
        <p:txBody>
          <a:bodyPr wrap="square" rtlCol="0">
            <a:spAutoFit/>
          </a:bodyPr>
          <a:lstStyle/>
          <a:p>
            <a:r>
              <a:rPr lang="es-ES" sz="2400" dirty="0">
                <a:latin typeface="Arial Narrow" panose="020B0606020202030204" pitchFamily="34" charset="0"/>
              </a:rPr>
              <a:t>(3)</a:t>
            </a:r>
            <a:endParaRPr lang="es-CO" sz="2400" dirty="0">
              <a:latin typeface="Arial Narrow" panose="020B0606020202030204" pitchFamily="34" charset="0"/>
            </a:endParaRPr>
          </a:p>
        </p:txBody>
      </p:sp>
      <p:pic>
        <p:nvPicPr>
          <p:cNvPr id="24" name="Imagen 23">
            <a:extLst>
              <a:ext uri="{FF2B5EF4-FFF2-40B4-BE49-F238E27FC236}">
                <a16:creationId xmlns:a16="http://schemas.microsoft.com/office/drawing/2014/main" id="{2E797E9C-C989-0712-35AF-4CDC3414053E}"/>
              </a:ext>
            </a:extLst>
          </p:cNvPr>
          <p:cNvPicPr>
            <a:picLocks noChangeAspect="1"/>
          </p:cNvPicPr>
          <p:nvPr/>
        </p:nvPicPr>
        <p:blipFill>
          <a:blip r:embed="rId8"/>
          <a:stretch>
            <a:fillRect/>
          </a:stretch>
        </p:blipFill>
        <p:spPr>
          <a:xfrm>
            <a:off x="4271757" y="6064539"/>
            <a:ext cx="1096184" cy="608991"/>
          </a:xfrm>
          <a:prstGeom prst="rect">
            <a:avLst/>
          </a:prstGeom>
        </p:spPr>
      </p:pic>
      <p:pic>
        <p:nvPicPr>
          <p:cNvPr id="25" name="Imagen 24">
            <a:extLst>
              <a:ext uri="{FF2B5EF4-FFF2-40B4-BE49-F238E27FC236}">
                <a16:creationId xmlns:a16="http://schemas.microsoft.com/office/drawing/2014/main" id="{3C24367A-B9B1-8FEF-9D60-4BC14765C97C}"/>
              </a:ext>
            </a:extLst>
          </p:cNvPr>
          <p:cNvPicPr>
            <a:picLocks noChangeAspect="1"/>
          </p:cNvPicPr>
          <p:nvPr/>
        </p:nvPicPr>
        <p:blipFill rotWithShape="1">
          <a:blip r:embed="rId9"/>
          <a:srcRect b="17735"/>
          <a:stretch/>
        </p:blipFill>
        <p:spPr>
          <a:xfrm>
            <a:off x="7339374" y="3821614"/>
            <a:ext cx="2306860" cy="759091"/>
          </a:xfrm>
          <a:prstGeom prst="rect">
            <a:avLst/>
          </a:prstGeom>
        </p:spPr>
      </p:pic>
      <p:pic>
        <p:nvPicPr>
          <p:cNvPr id="26" name="Imagen 25">
            <a:extLst>
              <a:ext uri="{FF2B5EF4-FFF2-40B4-BE49-F238E27FC236}">
                <a16:creationId xmlns:a16="http://schemas.microsoft.com/office/drawing/2014/main" id="{93E64BE3-EF68-BB85-7F78-47B2ED705525}"/>
              </a:ext>
            </a:extLst>
          </p:cNvPr>
          <p:cNvPicPr>
            <a:picLocks noChangeAspect="1"/>
          </p:cNvPicPr>
          <p:nvPr/>
        </p:nvPicPr>
        <p:blipFill>
          <a:blip r:embed="rId10"/>
          <a:stretch>
            <a:fillRect/>
          </a:stretch>
        </p:blipFill>
        <p:spPr>
          <a:xfrm>
            <a:off x="7403570" y="4540821"/>
            <a:ext cx="1268424" cy="603276"/>
          </a:xfrm>
          <a:prstGeom prst="rect">
            <a:avLst/>
          </a:prstGeom>
        </p:spPr>
      </p:pic>
      <p:pic>
        <p:nvPicPr>
          <p:cNvPr id="27" name="Imagen 26">
            <a:extLst>
              <a:ext uri="{FF2B5EF4-FFF2-40B4-BE49-F238E27FC236}">
                <a16:creationId xmlns:a16="http://schemas.microsoft.com/office/drawing/2014/main" id="{D737072D-95D4-7696-ABBD-C612EE4F7EE0}"/>
              </a:ext>
            </a:extLst>
          </p:cNvPr>
          <p:cNvPicPr>
            <a:picLocks noChangeAspect="1"/>
          </p:cNvPicPr>
          <p:nvPr/>
        </p:nvPicPr>
        <p:blipFill rotWithShape="1">
          <a:blip r:embed="rId11"/>
          <a:srcRect r="10660" b="-10924"/>
          <a:stretch/>
        </p:blipFill>
        <p:spPr>
          <a:xfrm>
            <a:off x="9281752" y="4596393"/>
            <a:ext cx="1557662" cy="605591"/>
          </a:xfrm>
          <a:prstGeom prst="rect">
            <a:avLst/>
          </a:prstGeom>
        </p:spPr>
      </p:pic>
      <p:cxnSp>
        <p:nvCxnSpPr>
          <p:cNvPr id="28" name="Conector recto de flecha 27">
            <a:extLst>
              <a:ext uri="{FF2B5EF4-FFF2-40B4-BE49-F238E27FC236}">
                <a16:creationId xmlns:a16="http://schemas.microsoft.com/office/drawing/2014/main" id="{58CE2BB4-23A5-3B75-6F26-980EE2F80AE6}"/>
              </a:ext>
            </a:extLst>
          </p:cNvPr>
          <p:cNvCxnSpPr>
            <a:cxnSpLocks/>
          </p:cNvCxnSpPr>
          <p:nvPr/>
        </p:nvCxnSpPr>
        <p:spPr>
          <a:xfrm>
            <a:off x="8644573" y="4845247"/>
            <a:ext cx="481218" cy="47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8CA9AF33-40C7-F7DD-4E79-1D3B004DA39C}"/>
              </a:ext>
            </a:extLst>
          </p:cNvPr>
          <p:cNvPicPr>
            <a:picLocks noChangeAspect="1"/>
          </p:cNvPicPr>
          <p:nvPr/>
        </p:nvPicPr>
        <p:blipFill>
          <a:blip r:embed="rId12"/>
          <a:stretch>
            <a:fillRect/>
          </a:stretch>
        </p:blipFill>
        <p:spPr>
          <a:xfrm>
            <a:off x="7442362" y="5115761"/>
            <a:ext cx="2125293" cy="722888"/>
          </a:xfrm>
          <a:prstGeom prst="rect">
            <a:avLst/>
          </a:prstGeom>
        </p:spPr>
      </p:pic>
      <p:sp>
        <p:nvSpPr>
          <p:cNvPr id="30" name="CuadroTexto 29">
            <a:extLst>
              <a:ext uri="{FF2B5EF4-FFF2-40B4-BE49-F238E27FC236}">
                <a16:creationId xmlns:a16="http://schemas.microsoft.com/office/drawing/2014/main" id="{A3B27CA1-3994-B931-595A-EE509A53C604}"/>
              </a:ext>
            </a:extLst>
          </p:cNvPr>
          <p:cNvSpPr txBox="1"/>
          <p:nvPr/>
        </p:nvSpPr>
        <p:spPr>
          <a:xfrm>
            <a:off x="9808930" y="3983390"/>
            <a:ext cx="815678" cy="461665"/>
          </a:xfrm>
          <a:prstGeom prst="rect">
            <a:avLst/>
          </a:prstGeom>
          <a:noFill/>
        </p:spPr>
        <p:txBody>
          <a:bodyPr wrap="square" rtlCol="0">
            <a:spAutoFit/>
          </a:bodyPr>
          <a:lstStyle/>
          <a:p>
            <a:r>
              <a:rPr lang="es-ES" sz="2400" dirty="0">
                <a:latin typeface="Arial Narrow" panose="020B0606020202030204" pitchFamily="34" charset="0"/>
              </a:rPr>
              <a:t>(4)</a:t>
            </a:r>
            <a:endParaRPr lang="es-CO" sz="2400" dirty="0">
              <a:latin typeface="Arial Narrow" panose="020B0606020202030204" pitchFamily="34" charset="0"/>
            </a:endParaRPr>
          </a:p>
        </p:txBody>
      </p:sp>
      <p:pic>
        <p:nvPicPr>
          <p:cNvPr id="31" name="Imagen 30">
            <a:extLst>
              <a:ext uri="{FF2B5EF4-FFF2-40B4-BE49-F238E27FC236}">
                <a16:creationId xmlns:a16="http://schemas.microsoft.com/office/drawing/2014/main" id="{BC17C6E0-F5D7-B5D0-8DB3-869EC7414941}"/>
              </a:ext>
            </a:extLst>
          </p:cNvPr>
          <p:cNvPicPr>
            <a:picLocks noChangeAspect="1"/>
          </p:cNvPicPr>
          <p:nvPr/>
        </p:nvPicPr>
        <p:blipFill rotWithShape="1">
          <a:blip r:embed="rId13"/>
          <a:srcRect b="25027"/>
          <a:stretch/>
        </p:blipFill>
        <p:spPr>
          <a:xfrm>
            <a:off x="7442362" y="5783075"/>
            <a:ext cx="2357513" cy="603277"/>
          </a:xfrm>
          <a:prstGeom prst="rect">
            <a:avLst/>
          </a:prstGeom>
        </p:spPr>
      </p:pic>
      <p:pic>
        <p:nvPicPr>
          <p:cNvPr id="32" name="Imagen 31">
            <a:extLst>
              <a:ext uri="{FF2B5EF4-FFF2-40B4-BE49-F238E27FC236}">
                <a16:creationId xmlns:a16="http://schemas.microsoft.com/office/drawing/2014/main" id="{14CE4634-B198-6FEE-8D35-C0900BC765B1}"/>
              </a:ext>
            </a:extLst>
          </p:cNvPr>
          <p:cNvPicPr>
            <a:picLocks noChangeAspect="1"/>
          </p:cNvPicPr>
          <p:nvPr/>
        </p:nvPicPr>
        <p:blipFill rotWithShape="1">
          <a:blip r:embed="rId14"/>
          <a:srcRect b="2837"/>
          <a:stretch/>
        </p:blipFill>
        <p:spPr>
          <a:xfrm>
            <a:off x="819563" y="1315576"/>
            <a:ext cx="3202517" cy="5142964"/>
          </a:xfrm>
          <a:prstGeom prst="rect">
            <a:avLst/>
          </a:prstGeom>
        </p:spPr>
      </p:pic>
    </p:spTree>
    <p:extLst>
      <p:ext uri="{BB962C8B-B14F-4D97-AF65-F5344CB8AC3E}">
        <p14:creationId xmlns:p14="http://schemas.microsoft.com/office/powerpoint/2010/main" val="312366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1" name="Título 1">
            <a:extLst>
              <a:ext uri="{FF2B5EF4-FFF2-40B4-BE49-F238E27FC236}">
                <a16:creationId xmlns:a16="http://schemas.microsoft.com/office/drawing/2014/main" id="{0B4378A5-6443-4479-A013-4920D3E0C62F}"/>
              </a:ext>
            </a:extLst>
          </p:cNvPr>
          <p:cNvSpPr>
            <a:spLocks noGrp="1"/>
          </p:cNvSpPr>
          <p:nvPr>
            <p:ph type="ctrTitle"/>
          </p:nvPr>
        </p:nvSpPr>
        <p:spPr>
          <a:xfrm>
            <a:off x="1440112" y="218707"/>
            <a:ext cx="6995228" cy="852426"/>
          </a:xfrm>
        </p:spPr>
        <p:txBody>
          <a:bodyPr anchor="ctr">
            <a:normAutofit/>
          </a:bodyPr>
          <a:lstStyle/>
          <a:p>
            <a:pPr algn="l"/>
            <a:r>
              <a:rPr lang="es-ES" sz="3200" b="1" dirty="0">
                <a:solidFill>
                  <a:srgbClr val="8CC63E"/>
                </a:solidFill>
                <a:latin typeface="Roboto Slab" pitchFamily="2" charset="0"/>
                <a:ea typeface="Roboto Slab" pitchFamily="2" charset="0"/>
              </a:rPr>
              <a:t>Calculo de valores</a:t>
            </a:r>
            <a:endParaRPr lang="es-CO" sz="3200" b="1" dirty="0">
              <a:solidFill>
                <a:srgbClr val="8CC63E"/>
              </a:solidFill>
              <a:latin typeface="Roboto Slab" pitchFamily="2" charset="0"/>
              <a:ea typeface="Roboto Slab" pitchFamily="2" charset="0"/>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0">
            <a:extLst>
              <a:ext uri="{FF2B5EF4-FFF2-40B4-BE49-F238E27FC236}">
                <a16:creationId xmlns:a16="http://schemas.microsoft.com/office/drawing/2014/main" id="{14585A20-1104-A341-AACD-87AAE08CB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2" name="Imagen 1">
            <a:extLst>
              <a:ext uri="{FF2B5EF4-FFF2-40B4-BE49-F238E27FC236}">
                <a16:creationId xmlns:a16="http://schemas.microsoft.com/office/drawing/2014/main" id="{B0839B8A-7F0E-1849-0BBB-B4DADAD0E247}"/>
              </a:ext>
            </a:extLst>
          </p:cNvPr>
          <p:cNvPicPr>
            <a:picLocks noChangeAspect="1"/>
          </p:cNvPicPr>
          <p:nvPr/>
        </p:nvPicPr>
        <p:blipFill>
          <a:blip r:embed="rId3"/>
          <a:stretch>
            <a:fillRect/>
          </a:stretch>
        </p:blipFill>
        <p:spPr>
          <a:xfrm>
            <a:off x="733927" y="1756831"/>
            <a:ext cx="6323231" cy="1268015"/>
          </a:xfrm>
          <a:prstGeom prst="rect">
            <a:avLst/>
          </a:prstGeom>
        </p:spPr>
      </p:pic>
      <p:pic>
        <p:nvPicPr>
          <p:cNvPr id="4" name="Imagen 3">
            <a:extLst>
              <a:ext uri="{FF2B5EF4-FFF2-40B4-BE49-F238E27FC236}">
                <a16:creationId xmlns:a16="http://schemas.microsoft.com/office/drawing/2014/main" id="{4859AB1E-571F-BAEC-48CA-105D784AEC86}"/>
              </a:ext>
            </a:extLst>
          </p:cNvPr>
          <p:cNvPicPr>
            <a:picLocks noChangeAspect="1"/>
          </p:cNvPicPr>
          <p:nvPr/>
        </p:nvPicPr>
        <p:blipFill>
          <a:blip r:embed="rId4"/>
          <a:stretch>
            <a:fillRect/>
          </a:stretch>
        </p:blipFill>
        <p:spPr>
          <a:xfrm>
            <a:off x="1179443" y="3170820"/>
            <a:ext cx="2272198" cy="1068273"/>
          </a:xfrm>
          <a:prstGeom prst="rect">
            <a:avLst/>
          </a:prstGeom>
        </p:spPr>
      </p:pic>
      <p:pic>
        <p:nvPicPr>
          <p:cNvPr id="7" name="Imagen 6">
            <a:extLst>
              <a:ext uri="{FF2B5EF4-FFF2-40B4-BE49-F238E27FC236}">
                <a16:creationId xmlns:a16="http://schemas.microsoft.com/office/drawing/2014/main" id="{1B785179-0D02-502D-18A0-7187300B0031}"/>
              </a:ext>
            </a:extLst>
          </p:cNvPr>
          <p:cNvPicPr>
            <a:picLocks noChangeAspect="1"/>
          </p:cNvPicPr>
          <p:nvPr/>
        </p:nvPicPr>
        <p:blipFill rotWithShape="1">
          <a:blip r:embed="rId5"/>
          <a:srcRect r="3069"/>
          <a:stretch/>
        </p:blipFill>
        <p:spPr>
          <a:xfrm>
            <a:off x="7578345" y="4346583"/>
            <a:ext cx="1220979" cy="752021"/>
          </a:xfrm>
          <a:prstGeom prst="rect">
            <a:avLst/>
          </a:prstGeom>
        </p:spPr>
      </p:pic>
      <p:pic>
        <p:nvPicPr>
          <p:cNvPr id="8" name="Imagen 7">
            <a:extLst>
              <a:ext uri="{FF2B5EF4-FFF2-40B4-BE49-F238E27FC236}">
                <a16:creationId xmlns:a16="http://schemas.microsoft.com/office/drawing/2014/main" id="{C2D0E32E-A1DB-4B4D-65D7-D7A0964B78E9}"/>
              </a:ext>
            </a:extLst>
          </p:cNvPr>
          <p:cNvPicPr>
            <a:picLocks noChangeAspect="1"/>
          </p:cNvPicPr>
          <p:nvPr/>
        </p:nvPicPr>
        <p:blipFill>
          <a:blip r:embed="rId6"/>
          <a:stretch>
            <a:fillRect/>
          </a:stretch>
        </p:blipFill>
        <p:spPr>
          <a:xfrm>
            <a:off x="1007165" y="4385067"/>
            <a:ext cx="3195701" cy="882622"/>
          </a:xfrm>
          <a:prstGeom prst="rect">
            <a:avLst/>
          </a:prstGeom>
        </p:spPr>
      </p:pic>
      <p:pic>
        <p:nvPicPr>
          <p:cNvPr id="9" name="Imagen 8">
            <a:extLst>
              <a:ext uri="{FF2B5EF4-FFF2-40B4-BE49-F238E27FC236}">
                <a16:creationId xmlns:a16="http://schemas.microsoft.com/office/drawing/2014/main" id="{9EDF90B7-D959-654D-9C6B-6F3D9EC92612}"/>
              </a:ext>
            </a:extLst>
          </p:cNvPr>
          <p:cNvPicPr>
            <a:picLocks noChangeAspect="1"/>
          </p:cNvPicPr>
          <p:nvPr/>
        </p:nvPicPr>
        <p:blipFill>
          <a:blip r:embed="rId7"/>
          <a:stretch>
            <a:fillRect/>
          </a:stretch>
        </p:blipFill>
        <p:spPr>
          <a:xfrm>
            <a:off x="4711581" y="3377056"/>
            <a:ext cx="1257173" cy="659502"/>
          </a:xfrm>
          <a:prstGeom prst="rect">
            <a:avLst/>
          </a:prstGeom>
        </p:spPr>
      </p:pic>
      <p:pic>
        <p:nvPicPr>
          <p:cNvPr id="10" name="Imagen 9">
            <a:extLst>
              <a:ext uri="{FF2B5EF4-FFF2-40B4-BE49-F238E27FC236}">
                <a16:creationId xmlns:a16="http://schemas.microsoft.com/office/drawing/2014/main" id="{1A39F9D5-FE86-AB27-4F8D-E191F962842C}"/>
              </a:ext>
            </a:extLst>
          </p:cNvPr>
          <p:cNvPicPr>
            <a:picLocks noChangeAspect="1"/>
          </p:cNvPicPr>
          <p:nvPr/>
        </p:nvPicPr>
        <p:blipFill rotWithShape="1">
          <a:blip r:embed="rId8"/>
          <a:srcRect l="4769"/>
          <a:stretch/>
        </p:blipFill>
        <p:spPr>
          <a:xfrm>
            <a:off x="4711581" y="4482132"/>
            <a:ext cx="1497542" cy="632845"/>
          </a:xfrm>
          <a:prstGeom prst="rect">
            <a:avLst/>
          </a:prstGeom>
        </p:spPr>
      </p:pic>
      <p:pic>
        <p:nvPicPr>
          <p:cNvPr id="13" name="Imagen 12">
            <a:extLst>
              <a:ext uri="{FF2B5EF4-FFF2-40B4-BE49-F238E27FC236}">
                <a16:creationId xmlns:a16="http://schemas.microsoft.com/office/drawing/2014/main" id="{1D060695-C05F-672E-3AE0-080450DB3353}"/>
              </a:ext>
            </a:extLst>
          </p:cNvPr>
          <p:cNvPicPr>
            <a:picLocks noChangeAspect="1"/>
          </p:cNvPicPr>
          <p:nvPr/>
        </p:nvPicPr>
        <p:blipFill>
          <a:blip r:embed="rId9"/>
          <a:stretch>
            <a:fillRect/>
          </a:stretch>
        </p:blipFill>
        <p:spPr>
          <a:xfrm>
            <a:off x="7339422" y="2098840"/>
            <a:ext cx="3980203" cy="752021"/>
          </a:xfrm>
          <a:prstGeom prst="rect">
            <a:avLst/>
          </a:prstGeom>
        </p:spPr>
      </p:pic>
      <p:pic>
        <p:nvPicPr>
          <p:cNvPr id="22" name="Imagen 21">
            <a:extLst>
              <a:ext uri="{FF2B5EF4-FFF2-40B4-BE49-F238E27FC236}">
                <a16:creationId xmlns:a16="http://schemas.microsoft.com/office/drawing/2014/main" id="{D3D3FCE4-933E-33FD-1309-E89B6D690562}"/>
              </a:ext>
            </a:extLst>
          </p:cNvPr>
          <p:cNvPicPr>
            <a:picLocks noChangeAspect="1"/>
          </p:cNvPicPr>
          <p:nvPr/>
        </p:nvPicPr>
        <p:blipFill>
          <a:blip r:embed="rId10"/>
          <a:stretch>
            <a:fillRect/>
          </a:stretch>
        </p:blipFill>
        <p:spPr>
          <a:xfrm>
            <a:off x="7186022" y="3154269"/>
            <a:ext cx="3309966" cy="928191"/>
          </a:xfrm>
          <a:prstGeom prst="rect">
            <a:avLst/>
          </a:prstGeom>
        </p:spPr>
      </p:pic>
      <p:pic>
        <p:nvPicPr>
          <p:cNvPr id="24" name="Imagen 23">
            <a:extLst>
              <a:ext uri="{FF2B5EF4-FFF2-40B4-BE49-F238E27FC236}">
                <a16:creationId xmlns:a16="http://schemas.microsoft.com/office/drawing/2014/main" id="{A6E51205-70AD-8F0F-358A-9158483BE960}"/>
              </a:ext>
            </a:extLst>
          </p:cNvPr>
          <p:cNvPicPr>
            <a:picLocks noChangeAspect="1"/>
          </p:cNvPicPr>
          <p:nvPr/>
        </p:nvPicPr>
        <p:blipFill>
          <a:blip r:embed="rId11"/>
          <a:stretch>
            <a:fillRect/>
          </a:stretch>
        </p:blipFill>
        <p:spPr>
          <a:xfrm>
            <a:off x="10482950" y="3286546"/>
            <a:ext cx="1581474" cy="605671"/>
          </a:xfrm>
          <a:prstGeom prst="rect">
            <a:avLst/>
          </a:prstGeom>
        </p:spPr>
      </p:pic>
      <p:pic>
        <p:nvPicPr>
          <p:cNvPr id="25" name="Imagen 24">
            <a:extLst>
              <a:ext uri="{FF2B5EF4-FFF2-40B4-BE49-F238E27FC236}">
                <a16:creationId xmlns:a16="http://schemas.microsoft.com/office/drawing/2014/main" id="{2169B0AB-7387-8596-F29C-C98818C749BD}"/>
              </a:ext>
            </a:extLst>
          </p:cNvPr>
          <p:cNvPicPr>
            <a:picLocks noChangeAspect="1"/>
          </p:cNvPicPr>
          <p:nvPr/>
        </p:nvPicPr>
        <p:blipFill>
          <a:blip r:embed="rId12"/>
          <a:stretch>
            <a:fillRect/>
          </a:stretch>
        </p:blipFill>
        <p:spPr>
          <a:xfrm>
            <a:off x="9963342" y="4385067"/>
            <a:ext cx="1257174" cy="710576"/>
          </a:xfrm>
          <a:prstGeom prst="rect">
            <a:avLst/>
          </a:prstGeom>
        </p:spPr>
      </p:pic>
    </p:spTree>
    <p:extLst>
      <p:ext uri="{BB962C8B-B14F-4D97-AF65-F5344CB8AC3E}">
        <p14:creationId xmlns:p14="http://schemas.microsoft.com/office/powerpoint/2010/main" val="3360457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1" name="Título 1">
            <a:extLst>
              <a:ext uri="{FF2B5EF4-FFF2-40B4-BE49-F238E27FC236}">
                <a16:creationId xmlns:a16="http://schemas.microsoft.com/office/drawing/2014/main" id="{0B4378A5-6443-4479-A013-4920D3E0C62F}"/>
              </a:ext>
            </a:extLst>
          </p:cNvPr>
          <p:cNvSpPr>
            <a:spLocks noGrp="1"/>
          </p:cNvSpPr>
          <p:nvPr>
            <p:ph type="ctrTitle"/>
          </p:nvPr>
        </p:nvSpPr>
        <p:spPr>
          <a:xfrm>
            <a:off x="1440112" y="218707"/>
            <a:ext cx="7946806" cy="852426"/>
          </a:xfrm>
        </p:spPr>
        <p:txBody>
          <a:bodyPr anchor="ctr">
            <a:normAutofit/>
          </a:bodyPr>
          <a:lstStyle/>
          <a:p>
            <a:pPr algn="l"/>
            <a:r>
              <a:rPr lang="es-ES" sz="3200" b="1" dirty="0">
                <a:solidFill>
                  <a:srgbClr val="701E5C"/>
                </a:solidFill>
                <a:latin typeface="Roboto Slab" pitchFamily="2" charset="0"/>
                <a:ea typeface="Roboto Slab" pitchFamily="2" charset="0"/>
              </a:rPr>
              <a:t>Datos obtenidos teóricamente</a:t>
            </a:r>
            <a:endParaRPr lang="es-CO" sz="3200" b="1" dirty="0">
              <a:solidFill>
                <a:srgbClr val="701E5C"/>
              </a:solidFill>
              <a:latin typeface="Roboto Slab" pitchFamily="2" charset="0"/>
              <a:ea typeface="Roboto Slab" pitchFamily="2" charset="0"/>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0">
            <a:extLst>
              <a:ext uri="{FF2B5EF4-FFF2-40B4-BE49-F238E27FC236}">
                <a16:creationId xmlns:a16="http://schemas.microsoft.com/office/drawing/2014/main" id="{B82E6806-7394-4449-A545-CA4F8179B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13" name="Marcador de contenido 2">
            <a:extLst>
              <a:ext uri="{FF2B5EF4-FFF2-40B4-BE49-F238E27FC236}">
                <a16:creationId xmlns:a16="http://schemas.microsoft.com/office/drawing/2014/main" id="{158177C2-8D64-5BDB-F473-819C70183E7B}"/>
              </a:ext>
            </a:extLst>
          </p:cNvPr>
          <p:cNvSpPr txBox="1">
            <a:spLocks/>
          </p:cNvSpPr>
          <p:nvPr/>
        </p:nvSpPr>
        <p:spPr>
          <a:xfrm>
            <a:off x="1143000" y="1955608"/>
            <a:ext cx="9905999" cy="35417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CO" dirty="0"/>
          </a:p>
        </p:txBody>
      </p:sp>
      <p:pic>
        <p:nvPicPr>
          <p:cNvPr id="3" name="Imagen 2">
            <a:extLst>
              <a:ext uri="{FF2B5EF4-FFF2-40B4-BE49-F238E27FC236}">
                <a16:creationId xmlns:a16="http://schemas.microsoft.com/office/drawing/2014/main" id="{0A0901B3-EB47-B886-06C9-10FE46AFDADD}"/>
              </a:ext>
            </a:extLst>
          </p:cNvPr>
          <p:cNvPicPr>
            <a:picLocks noChangeAspect="1"/>
          </p:cNvPicPr>
          <p:nvPr/>
        </p:nvPicPr>
        <p:blipFill>
          <a:blip r:embed="rId3"/>
          <a:stretch>
            <a:fillRect/>
          </a:stretch>
        </p:blipFill>
        <p:spPr>
          <a:xfrm>
            <a:off x="2260995" y="1920427"/>
            <a:ext cx="7670007" cy="988712"/>
          </a:xfrm>
          <a:prstGeom prst="rect">
            <a:avLst/>
          </a:prstGeom>
        </p:spPr>
      </p:pic>
      <p:pic>
        <p:nvPicPr>
          <p:cNvPr id="8" name="Imagen 7">
            <a:extLst>
              <a:ext uri="{FF2B5EF4-FFF2-40B4-BE49-F238E27FC236}">
                <a16:creationId xmlns:a16="http://schemas.microsoft.com/office/drawing/2014/main" id="{8DBE8C4B-AA5D-A332-30F1-0380AD35D016}"/>
              </a:ext>
            </a:extLst>
          </p:cNvPr>
          <p:cNvPicPr>
            <a:picLocks noChangeAspect="1"/>
          </p:cNvPicPr>
          <p:nvPr/>
        </p:nvPicPr>
        <p:blipFill>
          <a:blip r:embed="rId4"/>
          <a:stretch>
            <a:fillRect/>
          </a:stretch>
        </p:blipFill>
        <p:spPr>
          <a:xfrm>
            <a:off x="1695316" y="4099819"/>
            <a:ext cx="9436032" cy="1190004"/>
          </a:xfrm>
          <a:prstGeom prst="rect">
            <a:avLst/>
          </a:prstGeom>
        </p:spPr>
      </p:pic>
      <p:sp>
        <p:nvSpPr>
          <p:cNvPr id="9" name="Subtítulo 2">
            <a:extLst>
              <a:ext uri="{FF2B5EF4-FFF2-40B4-BE49-F238E27FC236}">
                <a16:creationId xmlns:a16="http://schemas.microsoft.com/office/drawing/2014/main" id="{6DCFB5D3-B4AE-D97E-A191-A823DE52CFFD}"/>
              </a:ext>
            </a:extLst>
          </p:cNvPr>
          <p:cNvSpPr txBox="1">
            <a:spLocks/>
          </p:cNvSpPr>
          <p:nvPr/>
        </p:nvSpPr>
        <p:spPr>
          <a:xfrm>
            <a:off x="3900427" y="5407861"/>
            <a:ext cx="5025807" cy="35364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Tabla 2. Datos encontrados para punto de operación DC</a:t>
            </a:r>
          </a:p>
        </p:txBody>
      </p:sp>
      <p:sp>
        <p:nvSpPr>
          <p:cNvPr id="10" name="Subtítulo 2">
            <a:extLst>
              <a:ext uri="{FF2B5EF4-FFF2-40B4-BE49-F238E27FC236}">
                <a16:creationId xmlns:a16="http://schemas.microsoft.com/office/drawing/2014/main" id="{AB95FA37-035A-9F89-34C0-5491B1006AD8}"/>
              </a:ext>
            </a:extLst>
          </p:cNvPr>
          <p:cNvSpPr txBox="1">
            <a:spLocks/>
          </p:cNvSpPr>
          <p:nvPr/>
        </p:nvSpPr>
        <p:spPr>
          <a:xfrm>
            <a:off x="3346026" y="2944320"/>
            <a:ext cx="6134611" cy="353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Tabla 1.Datos calculados para los componentes del circuito</a:t>
            </a:r>
          </a:p>
        </p:txBody>
      </p:sp>
    </p:spTree>
    <p:extLst>
      <p:ext uri="{BB962C8B-B14F-4D97-AF65-F5344CB8AC3E}">
        <p14:creationId xmlns:p14="http://schemas.microsoft.com/office/powerpoint/2010/main" val="205700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rot="5400000">
            <a:off x="-3062038" y="3062037"/>
            <a:ext cx="6858002" cy="733927"/>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4" name="Título 1">
            <a:extLst>
              <a:ext uri="{FF2B5EF4-FFF2-40B4-BE49-F238E27FC236}">
                <a16:creationId xmlns:a16="http://schemas.microsoft.com/office/drawing/2014/main" id="{0B4378A5-6443-4479-A013-4920D3E0C62F}"/>
              </a:ext>
            </a:extLst>
          </p:cNvPr>
          <p:cNvSpPr>
            <a:spLocks noGrp="1"/>
          </p:cNvSpPr>
          <p:nvPr>
            <p:ph type="ctrTitle"/>
          </p:nvPr>
        </p:nvSpPr>
        <p:spPr>
          <a:xfrm>
            <a:off x="1440112" y="218707"/>
            <a:ext cx="6929347" cy="852426"/>
          </a:xfrm>
        </p:spPr>
        <p:txBody>
          <a:bodyPr anchor="ctr">
            <a:normAutofit/>
          </a:bodyPr>
          <a:lstStyle/>
          <a:p>
            <a:pPr algn="l"/>
            <a:r>
              <a:rPr lang="es-ES" sz="3200" b="1" dirty="0">
                <a:solidFill>
                  <a:srgbClr val="0B6937"/>
                </a:solidFill>
                <a:latin typeface="Roboto Slab" pitchFamily="2" charset="0"/>
                <a:ea typeface="Roboto Slab" pitchFamily="2" charset="0"/>
              </a:rPr>
              <a:t>Simulación teórica</a:t>
            </a:r>
          </a:p>
        </p:txBody>
      </p:sp>
      <p:sp>
        <p:nvSpPr>
          <p:cNvPr id="13" name="Rectángulo 12"/>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12" name="Rectángulo 11"/>
          <p:cNvSpPr/>
          <p:nvPr/>
        </p:nvSpPr>
        <p:spPr>
          <a:xfrm>
            <a:off x="11347918"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042181" y="6386352"/>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Imagen 4">
            <a:extLst>
              <a:ext uri="{FF2B5EF4-FFF2-40B4-BE49-F238E27FC236}">
                <a16:creationId xmlns:a16="http://schemas.microsoft.com/office/drawing/2014/main" id="{EA62E367-8AA2-9015-F836-E0317AD5383B}"/>
              </a:ext>
            </a:extLst>
          </p:cNvPr>
          <p:cNvPicPr>
            <a:picLocks noChangeAspect="1"/>
          </p:cNvPicPr>
          <p:nvPr/>
        </p:nvPicPr>
        <p:blipFill>
          <a:blip r:embed="rId3"/>
          <a:stretch>
            <a:fillRect/>
          </a:stretch>
        </p:blipFill>
        <p:spPr>
          <a:xfrm>
            <a:off x="978774" y="1071132"/>
            <a:ext cx="5481554" cy="3845425"/>
          </a:xfrm>
          <a:prstGeom prst="rect">
            <a:avLst/>
          </a:prstGeom>
        </p:spPr>
      </p:pic>
      <p:pic>
        <p:nvPicPr>
          <p:cNvPr id="7" name="Imagen 6">
            <a:extLst>
              <a:ext uri="{FF2B5EF4-FFF2-40B4-BE49-F238E27FC236}">
                <a16:creationId xmlns:a16="http://schemas.microsoft.com/office/drawing/2014/main" id="{DF9941B0-F486-75E8-215B-F42975454D8F}"/>
              </a:ext>
            </a:extLst>
          </p:cNvPr>
          <p:cNvPicPr>
            <a:picLocks noChangeAspect="1"/>
          </p:cNvPicPr>
          <p:nvPr/>
        </p:nvPicPr>
        <p:blipFill>
          <a:blip r:embed="rId4"/>
          <a:stretch>
            <a:fillRect/>
          </a:stretch>
        </p:blipFill>
        <p:spPr>
          <a:xfrm>
            <a:off x="6810383" y="2433775"/>
            <a:ext cx="4776292" cy="852426"/>
          </a:xfrm>
          <a:prstGeom prst="rect">
            <a:avLst/>
          </a:prstGeom>
        </p:spPr>
      </p:pic>
      <p:pic>
        <p:nvPicPr>
          <p:cNvPr id="18" name="Imagen 17">
            <a:extLst>
              <a:ext uri="{FF2B5EF4-FFF2-40B4-BE49-F238E27FC236}">
                <a16:creationId xmlns:a16="http://schemas.microsoft.com/office/drawing/2014/main" id="{4D3C745B-D06C-3DC9-8231-C59816D82E79}"/>
              </a:ext>
            </a:extLst>
          </p:cNvPr>
          <p:cNvPicPr>
            <a:picLocks noChangeAspect="1"/>
          </p:cNvPicPr>
          <p:nvPr/>
        </p:nvPicPr>
        <p:blipFill>
          <a:blip r:embed="rId5"/>
          <a:stretch>
            <a:fillRect/>
          </a:stretch>
        </p:blipFill>
        <p:spPr>
          <a:xfrm>
            <a:off x="1440112" y="5164066"/>
            <a:ext cx="8500982" cy="1026199"/>
          </a:xfrm>
          <a:prstGeom prst="rect">
            <a:avLst/>
          </a:prstGeom>
        </p:spPr>
      </p:pic>
      <p:sp>
        <p:nvSpPr>
          <p:cNvPr id="19" name="Subtítulo 2">
            <a:extLst>
              <a:ext uri="{FF2B5EF4-FFF2-40B4-BE49-F238E27FC236}">
                <a16:creationId xmlns:a16="http://schemas.microsoft.com/office/drawing/2014/main" id="{E39655E7-A0D5-66C0-8386-01F64AD484A8}"/>
              </a:ext>
            </a:extLst>
          </p:cNvPr>
          <p:cNvSpPr txBox="1">
            <a:spLocks/>
          </p:cNvSpPr>
          <p:nvPr/>
        </p:nvSpPr>
        <p:spPr>
          <a:xfrm>
            <a:off x="3430349" y="6228844"/>
            <a:ext cx="4070382" cy="353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Tabla 4. Datos del análisis de señal AC</a:t>
            </a:r>
          </a:p>
        </p:txBody>
      </p:sp>
      <p:sp>
        <p:nvSpPr>
          <p:cNvPr id="20" name="Subtítulo 2">
            <a:extLst>
              <a:ext uri="{FF2B5EF4-FFF2-40B4-BE49-F238E27FC236}">
                <a16:creationId xmlns:a16="http://schemas.microsoft.com/office/drawing/2014/main" id="{74678401-D756-1702-1660-F85178ECA972}"/>
              </a:ext>
            </a:extLst>
          </p:cNvPr>
          <p:cNvSpPr txBox="1">
            <a:spLocks/>
          </p:cNvSpPr>
          <p:nvPr/>
        </p:nvSpPr>
        <p:spPr>
          <a:xfrm>
            <a:off x="6577165" y="3347715"/>
            <a:ext cx="6134611" cy="353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Tabla 3. Datos de simulación del punto de operación DC</a:t>
            </a:r>
          </a:p>
        </p:txBody>
      </p:sp>
    </p:spTree>
    <p:extLst>
      <p:ext uri="{BB962C8B-B14F-4D97-AF65-F5344CB8AC3E}">
        <p14:creationId xmlns:p14="http://schemas.microsoft.com/office/powerpoint/2010/main" val="321757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0">
            <a:extLst>
              <a:ext uri="{FF2B5EF4-FFF2-40B4-BE49-F238E27FC236}">
                <a16:creationId xmlns:a16="http://schemas.microsoft.com/office/drawing/2014/main" id="{FC5F1F23-EBD6-7241-88DF-3D9114F4D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sp>
        <p:nvSpPr>
          <p:cNvPr id="2" name="CuadroTexto 1">
            <a:extLst>
              <a:ext uri="{FF2B5EF4-FFF2-40B4-BE49-F238E27FC236}">
                <a16:creationId xmlns:a16="http://schemas.microsoft.com/office/drawing/2014/main" id="{5685BD27-5CBE-1F0A-B081-7CB9326537B1}"/>
              </a:ext>
            </a:extLst>
          </p:cNvPr>
          <p:cNvSpPr txBox="1"/>
          <p:nvPr/>
        </p:nvSpPr>
        <p:spPr>
          <a:xfrm>
            <a:off x="1471273" y="466585"/>
            <a:ext cx="7178299" cy="707886"/>
          </a:xfrm>
          <a:prstGeom prst="rect">
            <a:avLst/>
          </a:prstGeom>
          <a:noFill/>
        </p:spPr>
        <p:txBody>
          <a:bodyPr wrap="square">
            <a:spAutoFit/>
          </a:bodyPr>
          <a:lstStyle/>
          <a:p>
            <a:r>
              <a:rPr lang="es-ES" sz="2000" b="1" dirty="0">
                <a:latin typeface="The Hand" panose="03070502030502020204" pitchFamily="66" charset="0"/>
              </a:rPr>
              <a:t>Análisis de la ganancia de la seña: Al circuito de la figura 2.1 se agregan capacitores de la siguiente manera: </a:t>
            </a:r>
            <a:r>
              <a:rPr lang="es-ES" sz="2000" dirty="0">
                <a:latin typeface="The Hand" panose="03070502030502020204" pitchFamily="66" charset="0"/>
              </a:rPr>
              <a:t>𝐶𝑖𝑛 = 𝐶𝑜𝑢𝑡 </a:t>
            </a:r>
            <a:r>
              <a:rPr lang="es-ES" sz="2000" b="1" dirty="0">
                <a:latin typeface="The Hand" panose="03070502030502020204" pitchFamily="66" charset="0"/>
              </a:rPr>
              <a:t>= 10</a:t>
            </a:r>
            <a:r>
              <a:rPr lang="es-ES" dirty="0">
                <a:latin typeface="The Hand" panose="03070502030502020204" pitchFamily="66" charset="0"/>
              </a:rPr>
              <a:t>𝜇𝐹</a:t>
            </a:r>
            <a:r>
              <a:rPr lang="es-ES" sz="2000" b="1" dirty="0">
                <a:latin typeface="The Hand" panose="03070502030502020204" pitchFamily="66" charset="0"/>
              </a:rPr>
              <a:t> y </a:t>
            </a:r>
            <a:r>
              <a:rPr lang="es-ES" dirty="0">
                <a:latin typeface="The Hand" panose="03070502030502020204" pitchFamily="66" charset="0"/>
              </a:rPr>
              <a:t>𝐶𝐸</a:t>
            </a:r>
            <a:r>
              <a:rPr lang="es-ES" sz="2000" b="1" dirty="0">
                <a:latin typeface="The Hand" panose="03070502030502020204" pitchFamily="66" charset="0"/>
              </a:rPr>
              <a:t> = 47</a:t>
            </a:r>
            <a:r>
              <a:rPr lang="es-ES" dirty="0">
                <a:latin typeface="The Hand" panose="03070502030502020204" pitchFamily="66" charset="0"/>
              </a:rPr>
              <a:t>𝜇𝐹</a:t>
            </a:r>
            <a:r>
              <a:rPr lang="es-ES" sz="2000" b="1" dirty="0">
                <a:latin typeface="The Hand" panose="03070502030502020204" pitchFamily="66" charset="0"/>
              </a:rPr>
              <a:t>. Además, se agrega una resistencia de carga </a:t>
            </a:r>
            <a:r>
              <a:rPr lang="es-ES" dirty="0">
                <a:latin typeface="The Hand" panose="03070502030502020204" pitchFamily="66" charset="0"/>
              </a:rPr>
              <a:t>𝑅𝐿</a:t>
            </a:r>
            <a:r>
              <a:rPr lang="es-ES" sz="2000" b="1" dirty="0">
                <a:latin typeface="The Hand" panose="03070502030502020204" pitchFamily="66" charset="0"/>
              </a:rPr>
              <a:t> = 47</a:t>
            </a:r>
            <a:r>
              <a:rPr lang="es-ES" dirty="0">
                <a:latin typeface="The Hand" panose="03070502030502020204" pitchFamily="66" charset="0"/>
              </a:rPr>
              <a:t>𝐾Ω.</a:t>
            </a:r>
            <a:endParaRPr lang="es-CO" sz="2000" dirty="0">
              <a:latin typeface="The Hand" panose="03070502030502020204" pitchFamily="66" charset="0"/>
            </a:endParaRPr>
          </a:p>
        </p:txBody>
      </p:sp>
      <p:pic>
        <p:nvPicPr>
          <p:cNvPr id="4" name="Imagen 3">
            <a:extLst>
              <a:ext uri="{FF2B5EF4-FFF2-40B4-BE49-F238E27FC236}">
                <a16:creationId xmlns:a16="http://schemas.microsoft.com/office/drawing/2014/main" id="{A686779F-B423-B358-B242-A0186EE41068}"/>
              </a:ext>
            </a:extLst>
          </p:cNvPr>
          <p:cNvPicPr>
            <a:picLocks noChangeAspect="1"/>
          </p:cNvPicPr>
          <p:nvPr/>
        </p:nvPicPr>
        <p:blipFill>
          <a:blip r:embed="rId3"/>
          <a:stretch>
            <a:fillRect/>
          </a:stretch>
        </p:blipFill>
        <p:spPr>
          <a:xfrm>
            <a:off x="1471273" y="1728787"/>
            <a:ext cx="8120855" cy="4314204"/>
          </a:xfrm>
          <a:prstGeom prst="rect">
            <a:avLst/>
          </a:prstGeom>
        </p:spPr>
      </p:pic>
      <p:sp>
        <p:nvSpPr>
          <p:cNvPr id="5" name="Subtítulo 2">
            <a:extLst>
              <a:ext uri="{FF2B5EF4-FFF2-40B4-BE49-F238E27FC236}">
                <a16:creationId xmlns:a16="http://schemas.microsoft.com/office/drawing/2014/main" id="{07A3B249-D2D8-39E6-62E4-B61A7AC4D4CE}"/>
              </a:ext>
            </a:extLst>
          </p:cNvPr>
          <p:cNvSpPr txBox="1">
            <a:spLocks/>
          </p:cNvSpPr>
          <p:nvPr/>
        </p:nvSpPr>
        <p:spPr>
          <a:xfrm>
            <a:off x="2794243" y="6042991"/>
            <a:ext cx="7306095" cy="3358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2. Simulación de circuito completo en el punto de operación </a:t>
            </a:r>
          </a:p>
        </p:txBody>
      </p:sp>
    </p:spTree>
    <p:extLst>
      <p:ext uri="{BB962C8B-B14F-4D97-AF65-F5344CB8AC3E}">
        <p14:creationId xmlns:p14="http://schemas.microsoft.com/office/powerpoint/2010/main" val="106989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rot="5400000">
            <a:off x="-3062038" y="3062037"/>
            <a:ext cx="6858002" cy="733927"/>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1" name="Título 1">
            <a:extLst>
              <a:ext uri="{FF2B5EF4-FFF2-40B4-BE49-F238E27FC236}">
                <a16:creationId xmlns:a16="http://schemas.microsoft.com/office/drawing/2014/main" id="{0B4378A5-6443-4479-A013-4920D3E0C62F}"/>
              </a:ext>
            </a:extLst>
          </p:cNvPr>
          <p:cNvSpPr>
            <a:spLocks noGrp="1"/>
          </p:cNvSpPr>
          <p:nvPr>
            <p:ph type="ctrTitle"/>
          </p:nvPr>
        </p:nvSpPr>
        <p:spPr>
          <a:xfrm>
            <a:off x="1161284" y="189908"/>
            <a:ext cx="6995228" cy="852426"/>
          </a:xfrm>
        </p:spPr>
        <p:txBody>
          <a:bodyPr anchor="ctr">
            <a:normAutofit/>
          </a:bodyPr>
          <a:lstStyle/>
          <a:p>
            <a:pPr algn="l"/>
            <a:r>
              <a:rPr lang="es-ES" sz="3200" b="1" dirty="0">
                <a:solidFill>
                  <a:srgbClr val="8CC63E"/>
                </a:solidFill>
                <a:latin typeface="Roboto Slab" pitchFamily="2" charset="0"/>
                <a:ea typeface="Roboto Slab" pitchFamily="2" charset="0"/>
              </a:rPr>
              <a:t>Circuito de comparación </a:t>
            </a:r>
            <a:endParaRPr lang="es-CO" sz="3200" b="1" dirty="0">
              <a:solidFill>
                <a:srgbClr val="8CC63E"/>
              </a:solidFill>
              <a:latin typeface="Roboto Slab" pitchFamily="2" charset="0"/>
              <a:ea typeface="Roboto Slab" pitchFamily="2" charset="0"/>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13"/>
          <p:cNvSpPr/>
          <p:nvPr/>
        </p:nvSpPr>
        <p:spPr>
          <a:xfrm>
            <a:off x="11347918" y="6390907"/>
            <a:ext cx="178335" cy="178335"/>
          </a:xfrm>
          <a:prstGeom prst="rect">
            <a:avLst/>
          </a:prstGeom>
          <a:solidFill>
            <a:srgbClr val="8CC6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042181" y="6386352"/>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0736444" y="6390907"/>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7" name="Imagen 10">
            <a:extLst>
              <a:ext uri="{FF2B5EF4-FFF2-40B4-BE49-F238E27FC236}">
                <a16:creationId xmlns:a16="http://schemas.microsoft.com/office/drawing/2014/main" id="{14585A20-1104-A341-AACD-87AAE08CB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2" name="Imagen 1">
            <a:extLst>
              <a:ext uri="{FF2B5EF4-FFF2-40B4-BE49-F238E27FC236}">
                <a16:creationId xmlns:a16="http://schemas.microsoft.com/office/drawing/2014/main" id="{20DD3DA1-CB9D-2FD8-D497-ACD31FF64EC9}"/>
              </a:ext>
            </a:extLst>
          </p:cNvPr>
          <p:cNvPicPr>
            <a:picLocks noChangeAspect="1"/>
          </p:cNvPicPr>
          <p:nvPr/>
        </p:nvPicPr>
        <p:blipFill rotWithShape="1">
          <a:blip r:embed="rId3"/>
          <a:srcRect b="9107"/>
          <a:stretch/>
        </p:blipFill>
        <p:spPr>
          <a:xfrm>
            <a:off x="0" y="123647"/>
            <a:ext cx="5777948" cy="3175839"/>
          </a:xfrm>
          <a:prstGeom prst="rect">
            <a:avLst/>
          </a:prstGeom>
        </p:spPr>
      </p:pic>
      <p:pic>
        <p:nvPicPr>
          <p:cNvPr id="3" name="Imagen 2">
            <a:extLst>
              <a:ext uri="{FF2B5EF4-FFF2-40B4-BE49-F238E27FC236}">
                <a16:creationId xmlns:a16="http://schemas.microsoft.com/office/drawing/2014/main" id="{9E86251C-762F-C197-31EF-8681AE32A2CF}"/>
              </a:ext>
            </a:extLst>
          </p:cNvPr>
          <p:cNvPicPr>
            <a:picLocks noChangeAspect="1"/>
          </p:cNvPicPr>
          <p:nvPr/>
        </p:nvPicPr>
        <p:blipFill rotWithShape="1">
          <a:blip r:embed="rId4"/>
          <a:srcRect b="7919"/>
          <a:stretch/>
        </p:blipFill>
        <p:spPr>
          <a:xfrm>
            <a:off x="5777948" y="123647"/>
            <a:ext cx="6003233" cy="2924353"/>
          </a:xfrm>
          <a:prstGeom prst="rect">
            <a:avLst/>
          </a:prstGeom>
        </p:spPr>
      </p:pic>
      <p:pic>
        <p:nvPicPr>
          <p:cNvPr id="4" name="Imagen 3">
            <a:extLst>
              <a:ext uri="{FF2B5EF4-FFF2-40B4-BE49-F238E27FC236}">
                <a16:creationId xmlns:a16="http://schemas.microsoft.com/office/drawing/2014/main" id="{820FE791-6E89-29E9-B20D-455342552EA7}"/>
              </a:ext>
            </a:extLst>
          </p:cNvPr>
          <p:cNvPicPr>
            <a:picLocks noChangeAspect="1"/>
          </p:cNvPicPr>
          <p:nvPr/>
        </p:nvPicPr>
        <p:blipFill rotWithShape="1">
          <a:blip r:embed="rId5"/>
          <a:srcRect b="8882"/>
          <a:stretch/>
        </p:blipFill>
        <p:spPr>
          <a:xfrm>
            <a:off x="5818438" y="3349849"/>
            <a:ext cx="6106759" cy="3012041"/>
          </a:xfrm>
          <a:prstGeom prst="rect">
            <a:avLst/>
          </a:prstGeom>
        </p:spPr>
      </p:pic>
      <p:pic>
        <p:nvPicPr>
          <p:cNvPr id="5" name="Imagen 4">
            <a:extLst>
              <a:ext uri="{FF2B5EF4-FFF2-40B4-BE49-F238E27FC236}">
                <a16:creationId xmlns:a16="http://schemas.microsoft.com/office/drawing/2014/main" id="{64C12ACF-C0B8-7CE2-8F99-715D2BA043AB}"/>
              </a:ext>
            </a:extLst>
          </p:cNvPr>
          <p:cNvPicPr>
            <a:picLocks noChangeAspect="1"/>
          </p:cNvPicPr>
          <p:nvPr/>
        </p:nvPicPr>
        <p:blipFill rotWithShape="1">
          <a:blip r:embed="rId6"/>
          <a:srcRect b="11534"/>
          <a:stretch/>
        </p:blipFill>
        <p:spPr>
          <a:xfrm>
            <a:off x="-1" y="3435435"/>
            <a:ext cx="5912963" cy="2924353"/>
          </a:xfrm>
          <a:prstGeom prst="rect">
            <a:avLst/>
          </a:prstGeom>
        </p:spPr>
      </p:pic>
      <p:sp>
        <p:nvSpPr>
          <p:cNvPr id="7" name="Subtítulo 2">
            <a:extLst>
              <a:ext uri="{FF2B5EF4-FFF2-40B4-BE49-F238E27FC236}">
                <a16:creationId xmlns:a16="http://schemas.microsoft.com/office/drawing/2014/main" id="{6C7B77EC-C75C-325D-439B-747182D0E611}"/>
              </a:ext>
            </a:extLst>
          </p:cNvPr>
          <p:cNvSpPr txBox="1">
            <a:spLocks/>
          </p:cNvSpPr>
          <p:nvPr/>
        </p:nvSpPr>
        <p:spPr>
          <a:xfrm>
            <a:off x="1240648" y="3231866"/>
            <a:ext cx="4152987" cy="3207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3. Voltaje en la entrada y voltaje DC</a:t>
            </a:r>
          </a:p>
        </p:txBody>
      </p:sp>
      <p:sp>
        <p:nvSpPr>
          <p:cNvPr id="13" name="Subtítulo 2">
            <a:extLst>
              <a:ext uri="{FF2B5EF4-FFF2-40B4-BE49-F238E27FC236}">
                <a16:creationId xmlns:a16="http://schemas.microsoft.com/office/drawing/2014/main" id="{574EC4D1-62EF-0446-FE74-71F8EEAAB6E5}"/>
              </a:ext>
            </a:extLst>
          </p:cNvPr>
          <p:cNvSpPr txBox="1">
            <a:spLocks/>
          </p:cNvSpPr>
          <p:nvPr/>
        </p:nvSpPr>
        <p:spPr>
          <a:xfrm>
            <a:off x="6889847" y="3052073"/>
            <a:ext cx="4152987" cy="32077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4. Voltaje colector de BJT y voltaje DC</a:t>
            </a:r>
          </a:p>
        </p:txBody>
      </p:sp>
      <p:sp>
        <p:nvSpPr>
          <p:cNvPr id="18" name="Subtítulo 2">
            <a:extLst>
              <a:ext uri="{FF2B5EF4-FFF2-40B4-BE49-F238E27FC236}">
                <a16:creationId xmlns:a16="http://schemas.microsoft.com/office/drawing/2014/main" id="{00995ECE-C403-1A71-417A-0F30A164A5F8}"/>
              </a:ext>
            </a:extLst>
          </p:cNvPr>
          <p:cNvSpPr txBox="1">
            <a:spLocks/>
          </p:cNvSpPr>
          <p:nvPr/>
        </p:nvSpPr>
        <p:spPr>
          <a:xfrm>
            <a:off x="971484" y="6377961"/>
            <a:ext cx="4152987" cy="3207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5. Voltaje Base del BJT y voltaje DC</a:t>
            </a:r>
          </a:p>
        </p:txBody>
      </p:sp>
      <p:sp>
        <p:nvSpPr>
          <p:cNvPr id="19" name="Subtítulo 2">
            <a:extLst>
              <a:ext uri="{FF2B5EF4-FFF2-40B4-BE49-F238E27FC236}">
                <a16:creationId xmlns:a16="http://schemas.microsoft.com/office/drawing/2014/main" id="{315FBDB5-8239-FEA7-1F0A-BA3228746638}"/>
              </a:ext>
            </a:extLst>
          </p:cNvPr>
          <p:cNvSpPr txBox="1">
            <a:spLocks/>
          </p:cNvSpPr>
          <p:nvPr/>
        </p:nvSpPr>
        <p:spPr>
          <a:xfrm>
            <a:off x="6795323" y="6398522"/>
            <a:ext cx="4152987" cy="3207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6. Voltaje salida BJT y voltaje DC</a:t>
            </a:r>
          </a:p>
        </p:txBody>
      </p:sp>
    </p:spTree>
    <p:extLst>
      <p:ext uri="{BB962C8B-B14F-4D97-AF65-F5344CB8AC3E}">
        <p14:creationId xmlns:p14="http://schemas.microsoft.com/office/powerpoint/2010/main" val="140607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rot="5400000">
            <a:off x="-3062038" y="3062037"/>
            <a:ext cx="6858002" cy="733927"/>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FFC000"/>
              </a:solidFill>
            </a:endParaRPr>
          </a:p>
        </p:txBody>
      </p:sp>
      <p:sp>
        <p:nvSpPr>
          <p:cNvPr id="12" name="Rectángulo 11"/>
          <p:cNvSpPr/>
          <p:nvPr/>
        </p:nvSpPr>
        <p:spPr>
          <a:xfrm>
            <a:off x="271779" y="466585"/>
            <a:ext cx="178335" cy="17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p:cNvSpPr/>
          <p:nvPr/>
        </p:nvSpPr>
        <p:spPr>
          <a:xfrm>
            <a:off x="11347918" y="6390907"/>
            <a:ext cx="178335" cy="178335"/>
          </a:xfrm>
          <a:prstGeom prst="rect">
            <a:avLst/>
          </a:prstGeom>
          <a:solidFill>
            <a:srgbClr val="701E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p:cNvSpPr/>
          <p:nvPr/>
        </p:nvSpPr>
        <p:spPr>
          <a:xfrm>
            <a:off x="11042181" y="6386352"/>
            <a:ext cx="178335" cy="178335"/>
          </a:xfrm>
          <a:prstGeom prst="rect">
            <a:avLst/>
          </a:prstGeom>
          <a:solidFill>
            <a:srgbClr val="0B6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p:cNvSpPr/>
          <p:nvPr/>
        </p:nvSpPr>
        <p:spPr>
          <a:xfrm>
            <a:off x="10736444" y="6390907"/>
            <a:ext cx="178335" cy="178335"/>
          </a:xfrm>
          <a:prstGeom prst="rect">
            <a:avLst/>
          </a:prstGeom>
          <a:solidFill>
            <a:srgbClr val="F8A0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0">
            <a:extLst>
              <a:ext uri="{FF2B5EF4-FFF2-40B4-BE49-F238E27FC236}">
                <a16:creationId xmlns:a16="http://schemas.microsoft.com/office/drawing/2014/main" id="{B82E6806-7394-4449-A545-CA4F8179B7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86918" y="360555"/>
            <a:ext cx="2262624" cy="710577"/>
          </a:xfrm>
          <a:prstGeom prst="rect">
            <a:avLst/>
          </a:prstGeom>
        </p:spPr>
      </p:pic>
      <p:pic>
        <p:nvPicPr>
          <p:cNvPr id="3" name="Imagen 2">
            <a:extLst>
              <a:ext uri="{FF2B5EF4-FFF2-40B4-BE49-F238E27FC236}">
                <a16:creationId xmlns:a16="http://schemas.microsoft.com/office/drawing/2014/main" id="{45C81B42-6C0F-98DD-B385-D17B13321736}"/>
              </a:ext>
            </a:extLst>
          </p:cNvPr>
          <p:cNvPicPr>
            <a:picLocks noChangeAspect="1"/>
          </p:cNvPicPr>
          <p:nvPr/>
        </p:nvPicPr>
        <p:blipFill>
          <a:blip r:embed="rId3"/>
          <a:stretch>
            <a:fillRect/>
          </a:stretch>
        </p:blipFill>
        <p:spPr>
          <a:xfrm>
            <a:off x="7612716" y="1303666"/>
            <a:ext cx="4468050" cy="915713"/>
          </a:xfrm>
          <a:prstGeom prst="rect">
            <a:avLst/>
          </a:prstGeom>
        </p:spPr>
      </p:pic>
      <p:pic>
        <p:nvPicPr>
          <p:cNvPr id="6" name="Imagen 5">
            <a:extLst>
              <a:ext uri="{FF2B5EF4-FFF2-40B4-BE49-F238E27FC236}">
                <a16:creationId xmlns:a16="http://schemas.microsoft.com/office/drawing/2014/main" id="{C6D47967-FDB4-0228-DAC9-C5F10B0A89AD}"/>
              </a:ext>
            </a:extLst>
          </p:cNvPr>
          <p:cNvPicPr>
            <a:picLocks noChangeAspect="1"/>
          </p:cNvPicPr>
          <p:nvPr/>
        </p:nvPicPr>
        <p:blipFill>
          <a:blip r:embed="rId4"/>
          <a:stretch>
            <a:fillRect/>
          </a:stretch>
        </p:blipFill>
        <p:spPr>
          <a:xfrm>
            <a:off x="7952120" y="3949480"/>
            <a:ext cx="3260420" cy="662077"/>
          </a:xfrm>
          <a:prstGeom prst="rect">
            <a:avLst/>
          </a:prstGeom>
        </p:spPr>
      </p:pic>
      <p:pic>
        <p:nvPicPr>
          <p:cNvPr id="8" name="Imagen 7">
            <a:extLst>
              <a:ext uri="{FF2B5EF4-FFF2-40B4-BE49-F238E27FC236}">
                <a16:creationId xmlns:a16="http://schemas.microsoft.com/office/drawing/2014/main" id="{5BEDFB4C-503F-2A5B-1B55-60831CC79E5E}"/>
              </a:ext>
            </a:extLst>
          </p:cNvPr>
          <p:cNvPicPr>
            <a:picLocks noChangeAspect="1"/>
          </p:cNvPicPr>
          <p:nvPr/>
        </p:nvPicPr>
        <p:blipFill rotWithShape="1">
          <a:blip r:embed="rId5"/>
          <a:srcRect l="6056" b="16462"/>
          <a:stretch/>
        </p:blipFill>
        <p:spPr>
          <a:xfrm>
            <a:off x="783665" y="1258791"/>
            <a:ext cx="7020474" cy="3748102"/>
          </a:xfrm>
          <a:prstGeom prst="rect">
            <a:avLst/>
          </a:prstGeom>
        </p:spPr>
      </p:pic>
      <p:pic>
        <p:nvPicPr>
          <p:cNvPr id="9" name="Imagen 8">
            <a:extLst>
              <a:ext uri="{FF2B5EF4-FFF2-40B4-BE49-F238E27FC236}">
                <a16:creationId xmlns:a16="http://schemas.microsoft.com/office/drawing/2014/main" id="{981C5C5D-A317-CCE0-76C2-1E224861FC8E}"/>
              </a:ext>
            </a:extLst>
          </p:cNvPr>
          <p:cNvPicPr>
            <a:picLocks noChangeAspect="1"/>
          </p:cNvPicPr>
          <p:nvPr/>
        </p:nvPicPr>
        <p:blipFill>
          <a:blip r:embed="rId6"/>
          <a:stretch>
            <a:fillRect/>
          </a:stretch>
        </p:blipFill>
        <p:spPr>
          <a:xfrm>
            <a:off x="7952120" y="4611557"/>
            <a:ext cx="3574133" cy="860923"/>
          </a:xfrm>
          <a:prstGeom prst="rect">
            <a:avLst/>
          </a:prstGeom>
        </p:spPr>
      </p:pic>
      <p:pic>
        <p:nvPicPr>
          <p:cNvPr id="10" name="Imagen 9">
            <a:extLst>
              <a:ext uri="{FF2B5EF4-FFF2-40B4-BE49-F238E27FC236}">
                <a16:creationId xmlns:a16="http://schemas.microsoft.com/office/drawing/2014/main" id="{8D5C4DDF-B8FE-BF62-A978-478E41478D3F}"/>
              </a:ext>
            </a:extLst>
          </p:cNvPr>
          <p:cNvPicPr>
            <a:picLocks noChangeAspect="1"/>
          </p:cNvPicPr>
          <p:nvPr/>
        </p:nvPicPr>
        <p:blipFill>
          <a:blip r:embed="rId7"/>
          <a:stretch>
            <a:fillRect/>
          </a:stretch>
        </p:blipFill>
        <p:spPr>
          <a:xfrm>
            <a:off x="7715662" y="2135208"/>
            <a:ext cx="4262158" cy="776322"/>
          </a:xfrm>
          <a:prstGeom prst="rect">
            <a:avLst/>
          </a:prstGeom>
        </p:spPr>
      </p:pic>
      <p:pic>
        <p:nvPicPr>
          <p:cNvPr id="19" name="Imagen 18">
            <a:extLst>
              <a:ext uri="{FF2B5EF4-FFF2-40B4-BE49-F238E27FC236}">
                <a16:creationId xmlns:a16="http://schemas.microsoft.com/office/drawing/2014/main" id="{8138A6BD-BB49-7C13-5B22-5B0102676D23}"/>
              </a:ext>
            </a:extLst>
          </p:cNvPr>
          <p:cNvPicPr>
            <a:picLocks noChangeAspect="1"/>
          </p:cNvPicPr>
          <p:nvPr/>
        </p:nvPicPr>
        <p:blipFill rotWithShape="1">
          <a:blip r:embed="rId8"/>
          <a:srcRect l="45298" t="43475"/>
          <a:stretch/>
        </p:blipFill>
        <p:spPr>
          <a:xfrm>
            <a:off x="8040439" y="2966751"/>
            <a:ext cx="3701081" cy="776321"/>
          </a:xfrm>
          <a:prstGeom prst="rect">
            <a:avLst/>
          </a:prstGeom>
        </p:spPr>
      </p:pic>
      <p:sp>
        <p:nvSpPr>
          <p:cNvPr id="21" name="Título 1">
            <a:extLst>
              <a:ext uri="{FF2B5EF4-FFF2-40B4-BE49-F238E27FC236}">
                <a16:creationId xmlns:a16="http://schemas.microsoft.com/office/drawing/2014/main" id="{D5120E83-79C1-08BA-1682-FC541F014774}"/>
              </a:ext>
            </a:extLst>
          </p:cNvPr>
          <p:cNvSpPr>
            <a:spLocks noGrp="1"/>
          </p:cNvSpPr>
          <p:nvPr>
            <p:ph type="ctrTitle"/>
          </p:nvPr>
        </p:nvSpPr>
        <p:spPr>
          <a:xfrm>
            <a:off x="1156299" y="334482"/>
            <a:ext cx="7946806" cy="852426"/>
          </a:xfrm>
        </p:spPr>
        <p:txBody>
          <a:bodyPr anchor="ctr">
            <a:normAutofit fontScale="90000"/>
          </a:bodyPr>
          <a:lstStyle/>
          <a:p>
            <a:pPr algn="l"/>
            <a:r>
              <a:rPr lang="es-ES" sz="3200" b="1" dirty="0">
                <a:solidFill>
                  <a:srgbClr val="701E5C"/>
                </a:solidFill>
                <a:latin typeface="Roboto Slab" pitchFamily="2" charset="0"/>
                <a:ea typeface="Roboto Slab" pitchFamily="2" charset="0"/>
              </a:rPr>
              <a:t>Cálculo de ganancia de voltaje, impedancia y corriente de entrada y salida.</a:t>
            </a:r>
            <a:endParaRPr lang="es-CO" sz="3200" b="1" dirty="0">
              <a:solidFill>
                <a:srgbClr val="701E5C"/>
              </a:solidFill>
              <a:latin typeface="Roboto Slab" pitchFamily="2" charset="0"/>
              <a:ea typeface="Roboto Slab" pitchFamily="2" charset="0"/>
            </a:endParaRPr>
          </a:p>
        </p:txBody>
      </p:sp>
      <p:pic>
        <p:nvPicPr>
          <p:cNvPr id="23" name="Imagen 22">
            <a:extLst>
              <a:ext uri="{FF2B5EF4-FFF2-40B4-BE49-F238E27FC236}">
                <a16:creationId xmlns:a16="http://schemas.microsoft.com/office/drawing/2014/main" id="{39D215B6-68C1-51C1-2019-9BD0C6D8DFE7}"/>
              </a:ext>
            </a:extLst>
          </p:cNvPr>
          <p:cNvPicPr>
            <a:picLocks noChangeAspect="1"/>
          </p:cNvPicPr>
          <p:nvPr/>
        </p:nvPicPr>
        <p:blipFill>
          <a:blip r:embed="rId9"/>
          <a:stretch>
            <a:fillRect/>
          </a:stretch>
        </p:blipFill>
        <p:spPr>
          <a:xfrm>
            <a:off x="1156299" y="5335367"/>
            <a:ext cx="4939701" cy="898127"/>
          </a:xfrm>
          <a:prstGeom prst="rect">
            <a:avLst/>
          </a:prstGeom>
        </p:spPr>
      </p:pic>
      <p:sp>
        <p:nvSpPr>
          <p:cNvPr id="24" name="Subtítulo 2">
            <a:extLst>
              <a:ext uri="{FF2B5EF4-FFF2-40B4-BE49-F238E27FC236}">
                <a16:creationId xmlns:a16="http://schemas.microsoft.com/office/drawing/2014/main" id="{847713D8-ED3B-9BBE-8FF0-D6BEF1316BBB}"/>
              </a:ext>
            </a:extLst>
          </p:cNvPr>
          <p:cNvSpPr txBox="1">
            <a:spLocks/>
          </p:cNvSpPr>
          <p:nvPr/>
        </p:nvSpPr>
        <p:spPr>
          <a:xfrm>
            <a:off x="1582198" y="4783306"/>
            <a:ext cx="4152987" cy="32077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Figura 7. Circuito para encontrar la impedancia</a:t>
            </a:r>
          </a:p>
        </p:txBody>
      </p:sp>
      <p:sp>
        <p:nvSpPr>
          <p:cNvPr id="26" name="Subtítulo 2">
            <a:extLst>
              <a:ext uri="{FF2B5EF4-FFF2-40B4-BE49-F238E27FC236}">
                <a16:creationId xmlns:a16="http://schemas.microsoft.com/office/drawing/2014/main" id="{F2268294-DDBF-1DD6-04B1-928D20BFC2C7}"/>
              </a:ext>
            </a:extLst>
          </p:cNvPr>
          <p:cNvSpPr txBox="1">
            <a:spLocks/>
          </p:cNvSpPr>
          <p:nvPr/>
        </p:nvSpPr>
        <p:spPr>
          <a:xfrm>
            <a:off x="1149820" y="6297472"/>
            <a:ext cx="5124515" cy="266459"/>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600" dirty="0">
                <a:latin typeface="Roboto" panose="02000000000000000000" pitchFamily="2" charset="0"/>
                <a:ea typeface="Roboto" panose="02000000000000000000" pitchFamily="2" charset="0"/>
              </a:rPr>
              <a:t>Tabla 5. Datos del análisis de señal AC mediante simulación</a:t>
            </a:r>
          </a:p>
        </p:txBody>
      </p:sp>
    </p:spTree>
    <p:extLst>
      <p:ext uri="{BB962C8B-B14F-4D97-AF65-F5344CB8AC3E}">
        <p14:creationId xmlns:p14="http://schemas.microsoft.com/office/powerpoint/2010/main" val="206598506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TotalTime>
  <Words>466</Words>
  <Application>Microsoft Office PowerPoint</Application>
  <PresentationFormat>Panorámica</PresentationFormat>
  <Paragraphs>49</Paragraphs>
  <Slides>18</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Arial Narrow</vt:lpstr>
      <vt:lpstr>Calibri</vt:lpstr>
      <vt:lpstr>Calibri Light</vt:lpstr>
      <vt:lpstr>Roboto</vt:lpstr>
      <vt:lpstr>Roboto Slab</vt:lpstr>
      <vt:lpstr>The Hand</vt:lpstr>
      <vt:lpstr>Tema de Office</vt:lpstr>
      <vt:lpstr>Presentación de PowerPoint</vt:lpstr>
      <vt:lpstr>Transistor en región activa  amplificador de emisor común  </vt:lpstr>
      <vt:lpstr>Presentación de PowerPoint</vt:lpstr>
      <vt:lpstr>Calculo de valores</vt:lpstr>
      <vt:lpstr>Datos obtenidos teóricamente</vt:lpstr>
      <vt:lpstr>Simulación teórica</vt:lpstr>
      <vt:lpstr>Presentación de PowerPoint</vt:lpstr>
      <vt:lpstr>Circuito de comparación </vt:lpstr>
      <vt:lpstr>Cálculo de ganancia de voltaje, impedancia y corriente de entrada y salida.</vt:lpstr>
      <vt:lpstr>Montaje experimental </vt:lpstr>
      <vt:lpstr>Presentación de PowerPoint</vt:lpstr>
      <vt:lpstr>Presentación de PowerPoint</vt:lpstr>
      <vt:lpstr>Presentación de PowerPoint</vt:lpstr>
      <vt:lpstr>Presentación de PowerPoint</vt:lpstr>
      <vt:lpstr>Presentación de PowerPoint</vt:lpstr>
      <vt:lpstr>Presentación de PowerPoint</vt:lpstr>
      <vt:lpstr>Conclusiones </vt:lpstr>
      <vt:lpstr>Presentación de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Parque</dc:creator>
  <cp:lastModifiedBy>LUIS FERNANDO TORRES TORRES</cp:lastModifiedBy>
  <cp:revision>103</cp:revision>
  <dcterms:created xsi:type="dcterms:W3CDTF">2020-05-06T19:09:23Z</dcterms:created>
  <dcterms:modified xsi:type="dcterms:W3CDTF">2022-10-10T03:05:49Z</dcterms:modified>
</cp:coreProperties>
</file>